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5"/>
    <p:sldMasterId id="2147483668" r:id="rId6"/>
  </p:sldMasterIdLst>
  <p:notesMasterIdLst>
    <p:notesMasterId r:id="rId47"/>
  </p:notesMasterIdLst>
  <p:sldIdLst>
    <p:sldId id="268" r:id="rId7"/>
    <p:sldId id="318" r:id="rId8"/>
    <p:sldId id="310" r:id="rId9"/>
    <p:sldId id="270" r:id="rId10"/>
    <p:sldId id="271" r:id="rId11"/>
    <p:sldId id="313" r:id="rId12"/>
    <p:sldId id="272" r:id="rId13"/>
    <p:sldId id="283" r:id="rId14"/>
    <p:sldId id="314" r:id="rId15"/>
    <p:sldId id="321" r:id="rId16"/>
    <p:sldId id="273" r:id="rId17"/>
    <p:sldId id="294" r:id="rId18"/>
    <p:sldId id="295" r:id="rId19"/>
    <p:sldId id="296" r:id="rId20"/>
    <p:sldId id="297" r:id="rId21"/>
    <p:sldId id="315" r:id="rId22"/>
    <p:sldId id="284" r:id="rId23"/>
    <p:sldId id="287" r:id="rId24"/>
    <p:sldId id="290" r:id="rId25"/>
    <p:sldId id="285" r:id="rId26"/>
    <p:sldId id="288" r:id="rId27"/>
    <p:sldId id="289" r:id="rId28"/>
    <p:sldId id="322" r:id="rId29"/>
    <p:sldId id="323" r:id="rId30"/>
    <p:sldId id="324" r:id="rId31"/>
    <p:sldId id="325" r:id="rId32"/>
    <p:sldId id="326" r:id="rId33"/>
    <p:sldId id="327" r:id="rId34"/>
    <p:sldId id="316" r:id="rId35"/>
    <p:sldId id="291" r:id="rId36"/>
    <p:sldId id="319" r:id="rId37"/>
    <p:sldId id="275" r:id="rId38"/>
    <p:sldId id="292" r:id="rId39"/>
    <p:sldId id="293" r:id="rId40"/>
    <p:sldId id="317" r:id="rId41"/>
    <p:sldId id="320" r:id="rId42"/>
    <p:sldId id="276" r:id="rId43"/>
    <p:sldId id="302" r:id="rId44"/>
    <p:sldId id="303" r:id="rId45"/>
    <p:sldId id="298" r:id="rId4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F7C00A66-8E68-413A-BF0F-5428A8525337}">
          <p14:sldIdLst>
            <p14:sldId id="268"/>
          </p14:sldIdLst>
        </p14:section>
        <p14:section name="Zusammenfassungsabschnitt" id="{68C2C89C-BF16-4C71-B2E8-C8FA53DA8571}">
          <p14:sldIdLst>
            <p14:sldId id="318"/>
          </p14:sldIdLst>
        </p14:section>
        <p14:section name="Projektziele" id="{460A8D6F-8936-4963-A1D0-314B75DFDFCA}">
          <p14:sldIdLst>
            <p14:sldId id="310"/>
            <p14:sldId id="270"/>
            <p14:sldId id="271"/>
          </p14:sldIdLst>
        </p14:section>
        <p14:section name="Projektorganisation" id="{2C00399E-6927-4316-816A-48ED43F6DC81}">
          <p14:sldIdLst>
            <p14:sldId id="313"/>
            <p14:sldId id="272"/>
            <p14:sldId id="283"/>
          </p14:sldIdLst>
        </p14:section>
        <p14:section name="Teilprojekt 1: Simulation NCAP-Testszenario" id="{4C68032D-96F2-40E9-8E83-41B503764957}">
          <p14:sldIdLst>
            <p14:sldId id="314"/>
            <p14:sldId id="321"/>
            <p14:sldId id="273"/>
            <p14:sldId id="294"/>
            <p14:sldId id="295"/>
            <p14:sldId id="296"/>
            <p14:sldId id="297"/>
          </p14:sldIdLst>
        </p14:section>
        <p14:section name="TP2: Objektdetektion mit Kamerasensor" id="{BAD73CA8-3E07-4108-A748-9EA951E1CA06}">
          <p14:sldIdLst>
            <p14:sldId id="315"/>
            <p14:sldId id="284"/>
            <p14:sldId id="287"/>
            <p14:sldId id="290"/>
            <p14:sldId id="285"/>
            <p14:sldId id="288"/>
            <p14:sldId id="289"/>
            <p14:sldId id="322"/>
            <p14:sldId id="323"/>
            <p14:sldId id="324"/>
            <p14:sldId id="325"/>
            <p14:sldId id="326"/>
            <p14:sldId id="327"/>
          </p14:sldIdLst>
        </p14:section>
        <p14:section name="Teilprojekt 3: Darstellung und Analyse" id="{8BFB88F1-0F87-4442-B9E3-2F1D86094E7A}">
          <p14:sldIdLst>
            <p14:sldId id="316"/>
            <p14:sldId id="291"/>
            <p14:sldId id="319"/>
            <p14:sldId id="275"/>
            <p14:sldId id="292"/>
            <p14:sldId id="293"/>
          </p14:sldIdLst>
        </p14:section>
        <p14:section name="Zusammenfassung" id="{9542246C-2370-4FCF-8276-7CFB25B76C90}">
          <p14:sldIdLst>
            <p14:sldId id="317"/>
            <p14:sldId id="320"/>
            <p14:sldId id="276"/>
            <p14:sldId id="302"/>
            <p14:sldId id="303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99C"/>
    <a:srgbClr val="ED7905"/>
    <a:srgbClr val="5757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16" autoAdjust="0"/>
    <p:restoredTop sz="85369"/>
  </p:normalViewPr>
  <p:slideViewPr>
    <p:cSldViewPr snapToGrid="0" showGuides="1">
      <p:cViewPr varScale="1">
        <p:scale>
          <a:sx n="114" d="100"/>
          <a:sy n="114" d="100"/>
        </p:scale>
        <p:origin x="312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136E00-2B20-40E1-9DBE-5BC27CBFFBEC}" type="doc">
      <dgm:prSet loTypeId="urn:microsoft.com/office/officeart/2008/layout/NameandTitleOrganizationalChart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99B50DF-7FEC-45CD-8E86-5107C394B813}">
      <dgm:prSet phldrT="[Text]" custT="1"/>
      <dgm:spPr/>
      <dgm:t>
        <a:bodyPr/>
        <a:lstStyle/>
        <a:p>
          <a:r>
            <a:rPr lang="de-DE" sz="1400" b="1" dirty="0">
              <a:latin typeface="+mn-lt"/>
            </a:rPr>
            <a:t>Development </a:t>
          </a:r>
          <a:r>
            <a:rPr lang="de-DE" sz="1400" b="1" dirty="0" err="1">
              <a:latin typeface="+mn-lt"/>
            </a:rPr>
            <a:t>of</a:t>
          </a:r>
          <a:r>
            <a:rPr lang="de-DE" sz="1400" b="1" dirty="0">
              <a:latin typeface="+mn-lt"/>
            </a:rPr>
            <a:t> an </a:t>
          </a:r>
          <a:r>
            <a:rPr lang="de-DE" sz="1400" b="1" dirty="0" err="1">
              <a:latin typeface="+mn-lt"/>
            </a:rPr>
            <a:t>autonomus</a:t>
          </a:r>
          <a:r>
            <a:rPr lang="de-DE" sz="1400" b="1" dirty="0">
              <a:latin typeface="+mn-lt"/>
            </a:rPr>
            <a:t> </a:t>
          </a:r>
          <a:r>
            <a:rPr lang="de-DE" sz="1400" b="1" dirty="0" err="1">
              <a:latin typeface="+mn-lt"/>
            </a:rPr>
            <a:t>driving</a:t>
          </a:r>
          <a:r>
            <a:rPr lang="de-DE" sz="1400" b="1" dirty="0">
              <a:latin typeface="+mn-lt"/>
            </a:rPr>
            <a:t> </a:t>
          </a:r>
          <a:r>
            <a:rPr lang="de-DE" sz="1400" b="1" dirty="0" err="1">
              <a:latin typeface="+mn-lt"/>
            </a:rPr>
            <a:t>environment</a:t>
          </a:r>
          <a:r>
            <a:rPr lang="de-DE" sz="1400" b="1" dirty="0">
              <a:latin typeface="+mn-lt"/>
            </a:rPr>
            <a:t> </a:t>
          </a:r>
          <a:r>
            <a:rPr lang="de-DE" sz="1400" b="1" dirty="0" err="1">
              <a:latin typeface="+mn-lt"/>
            </a:rPr>
            <a:t>model</a:t>
          </a:r>
          <a:endParaRPr lang="de-DE" sz="1400" b="1" dirty="0">
            <a:latin typeface="+mn-lt"/>
          </a:endParaRPr>
        </a:p>
      </dgm:t>
    </dgm:pt>
    <dgm:pt modelId="{86566BC2-073D-431B-AD59-40EFD8119818}" type="parTrans" cxnId="{F8D93AF2-CF25-42D1-A23B-494D775B5C09}">
      <dgm:prSet/>
      <dgm:spPr/>
      <dgm:t>
        <a:bodyPr/>
        <a:lstStyle/>
        <a:p>
          <a:endParaRPr lang="de-DE"/>
        </a:p>
      </dgm:t>
    </dgm:pt>
    <dgm:pt modelId="{F8BB073A-DA94-44CB-9E15-7F2214166011}" type="sibTrans" cxnId="{F8D93AF2-CF25-42D1-A23B-494D775B5C09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de-DE" sz="1400" dirty="0">
              <a:latin typeface="+mn-lt"/>
            </a:rPr>
            <a:t>Fabio </a:t>
          </a:r>
          <a:r>
            <a:rPr lang="de-DE" sz="1400" dirty="0" err="1">
              <a:latin typeface="+mn-lt"/>
            </a:rPr>
            <a:t>Reway</a:t>
          </a:r>
          <a:r>
            <a:rPr lang="de-DE" sz="1400" dirty="0">
              <a:latin typeface="+mn-lt"/>
            </a:rPr>
            <a:t> </a:t>
          </a:r>
          <a:br>
            <a:rPr lang="de-DE" sz="1400" dirty="0">
              <a:latin typeface="+mn-lt"/>
            </a:rPr>
          </a:br>
          <a:r>
            <a:rPr lang="de-DE" sz="1400" dirty="0" err="1">
              <a:latin typeface="+mn-lt"/>
            </a:rPr>
            <a:t>Maikol</a:t>
          </a:r>
          <a:r>
            <a:rPr lang="de-DE" sz="1400" dirty="0">
              <a:latin typeface="+mn-lt"/>
            </a:rPr>
            <a:t> Drechsler</a:t>
          </a:r>
        </a:p>
      </dgm:t>
    </dgm:pt>
    <dgm:pt modelId="{C9DC8B8B-3B2C-4763-AF27-F2CA5F554E11}" type="asst">
      <dgm:prSet phldrT="[Text]" custT="1"/>
      <dgm:spPr/>
      <dgm:t>
        <a:bodyPr/>
        <a:lstStyle/>
        <a:p>
          <a:r>
            <a:rPr lang="de-DE" sz="1400" b="1" dirty="0">
              <a:latin typeface="+mn-lt"/>
            </a:rPr>
            <a:t>Projektleitung</a:t>
          </a:r>
        </a:p>
      </dgm:t>
    </dgm:pt>
    <dgm:pt modelId="{679D4071-B81B-4D7F-8EC2-7A430F6D83A6}" type="parTrans" cxnId="{073DF9BB-8F4F-4930-9C1C-B76354DE4B9D}">
      <dgm:prSet/>
      <dgm:spPr/>
      <dgm:t>
        <a:bodyPr/>
        <a:lstStyle/>
        <a:p>
          <a:endParaRPr lang="de-DE" sz="1400">
            <a:latin typeface="+mn-lt"/>
          </a:endParaRPr>
        </a:p>
      </dgm:t>
    </dgm:pt>
    <dgm:pt modelId="{C27B75FE-A6CE-4820-9FE7-0BE9C8340151}" type="sibTrans" cxnId="{073DF9BB-8F4F-4930-9C1C-B76354DE4B9D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prstClr val="white">
              <a:lumMod val="65000"/>
            </a:prstClr>
          </a:solidFill>
          <a:prstDash val="solid"/>
        </a:ln>
        <a:effectLst/>
      </dgm:spPr>
      <dgm:t>
        <a:bodyPr spcFirstLastPara="0" vert="horz" wrap="square" lIns="35560" tIns="8890" rIns="35560" bIns="8890" numCol="1" spcCol="1270" anchor="ctr" anchorCtr="0"/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+mn-lt"/>
              <a:ea typeface="+mn-ea"/>
              <a:cs typeface="+mn-cs"/>
            </a:rPr>
            <a:t>Christoph Zach</a:t>
          </a:r>
        </a:p>
      </dgm:t>
    </dgm:pt>
    <dgm:pt modelId="{B3A816B3-FC8E-41CC-8125-8CF0DF30A996}">
      <dgm:prSet phldrT="[Text]" custT="1"/>
      <dgm:spPr/>
      <dgm:t>
        <a:bodyPr/>
        <a:lstStyle/>
        <a:p>
          <a:r>
            <a:rPr lang="de-DE" sz="1400" b="1" dirty="0">
              <a:latin typeface="+mn-lt"/>
            </a:rPr>
            <a:t>TP 1:</a:t>
          </a:r>
          <a:br>
            <a:rPr lang="de-DE" sz="1400" dirty="0">
              <a:latin typeface="+mn-lt"/>
            </a:rPr>
          </a:br>
          <a:r>
            <a:rPr lang="de-DE" sz="1400" dirty="0">
              <a:latin typeface="+mn-lt"/>
            </a:rPr>
            <a:t>Erstellung NCAP-Simulationsszenario</a:t>
          </a:r>
          <a:br>
            <a:rPr lang="de-DE" sz="1400" dirty="0">
              <a:latin typeface="+mn-lt"/>
            </a:rPr>
          </a:br>
          <a:r>
            <a:rPr lang="de-DE" sz="1400" dirty="0">
              <a:latin typeface="+mn-lt"/>
            </a:rPr>
            <a:t>Bereitstellung Ground-Truth Daten</a:t>
          </a:r>
        </a:p>
      </dgm:t>
    </dgm:pt>
    <dgm:pt modelId="{02351114-62DE-4D3D-9EC6-579239EAF30D}" type="parTrans" cxnId="{186C6203-F079-4DCB-A8E4-3EF2530A22BD}">
      <dgm:prSet/>
      <dgm:spPr/>
      <dgm:t>
        <a:bodyPr/>
        <a:lstStyle/>
        <a:p>
          <a:endParaRPr lang="de-DE" sz="1400">
            <a:latin typeface="+mn-lt"/>
          </a:endParaRPr>
        </a:p>
      </dgm:t>
    </dgm:pt>
    <dgm:pt modelId="{438B0185-5368-4ECF-A1A5-6624594A6D13}" type="sibTrans" cxnId="{186C6203-F079-4DCB-A8E4-3EF2530A22BD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prstClr val="white">
              <a:lumMod val="65000"/>
            </a:prstClr>
          </a:solidFill>
          <a:prstDash val="solid"/>
        </a:ln>
        <a:effectLst/>
      </dgm:spPr>
      <dgm:t>
        <a:bodyPr spcFirstLastPara="0" vert="horz" wrap="square" lIns="35560" tIns="8890" rIns="35560" bIns="8890" numCol="1" spcCol="1270" anchor="ctr" anchorCtr="0"/>
        <a:lstStyle/>
        <a:p>
          <a:r>
            <a:rPr lang="de-DE" sz="1400" kern="1200" dirty="0">
              <a:latin typeface="+mn-lt"/>
              <a:ea typeface="+mn-ea"/>
              <a:cs typeface="+mn-cs"/>
            </a:rPr>
            <a:t>Stephan</a:t>
          </a:r>
          <a:r>
            <a:rPr lang="de-DE" sz="1400" kern="1200" dirty="0">
              <a:latin typeface="+mn-lt"/>
            </a:rPr>
            <a:t> </a:t>
          </a:r>
          <a:r>
            <a:rPr lang="de-DE" sz="1400" kern="1200" dirty="0" err="1">
              <a:latin typeface="+mn-lt"/>
            </a:rPr>
            <a:t>Schweigard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latin typeface="+mn-lt"/>
            </a:rPr>
            <a:t>Philipp Korn</a:t>
          </a:r>
        </a:p>
      </dgm:t>
    </dgm:pt>
    <dgm:pt modelId="{A4292400-D4F8-4E9E-A982-C790D1263A0D}">
      <dgm:prSet phldrT="[Text]" custT="1"/>
      <dgm:spPr/>
      <dgm:t>
        <a:bodyPr/>
        <a:lstStyle/>
        <a:p>
          <a:r>
            <a:rPr lang="de-DE" sz="1400" b="1" dirty="0">
              <a:latin typeface="+mn-lt"/>
            </a:rPr>
            <a:t>TP 2:</a:t>
          </a:r>
          <a:br>
            <a:rPr lang="de-DE" sz="1400" dirty="0">
              <a:latin typeface="+mn-lt"/>
            </a:rPr>
          </a:br>
          <a:r>
            <a:rPr lang="de-DE" sz="1400" dirty="0">
              <a:latin typeface="+mn-lt"/>
            </a:rPr>
            <a:t>Auswertung der Kamera-Sensordaten</a:t>
          </a:r>
        </a:p>
        <a:p>
          <a:r>
            <a:rPr lang="de-DE" sz="1400" dirty="0">
              <a:latin typeface="+mn-lt"/>
            </a:rPr>
            <a:t>Integration des KI-Algorithmus YOLO</a:t>
          </a:r>
        </a:p>
        <a:p>
          <a:r>
            <a:rPr lang="de-DE" sz="1400" dirty="0">
              <a:latin typeface="+mn-lt"/>
            </a:rPr>
            <a:t>Bereitstellung Kamera-Daten</a:t>
          </a:r>
        </a:p>
      </dgm:t>
    </dgm:pt>
    <dgm:pt modelId="{AFC3C343-0964-4270-B39D-9A89812DEA60}" type="parTrans" cxnId="{B8F61D49-1D0A-4B4B-A294-3752599E8DB3}">
      <dgm:prSet/>
      <dgm:spPr/>
      <dgm:t>
        <a:bodyPr/>
        <a:lstStyle/>
        <a:p>
          <a:endParaRPr lang="de-DE" sz="1400">
            <a:latin typeface="+mn-lt"/>
          </a:endParaRPr>
        </a:p>
      </dgm:t>
    </dgm:pt>
    <dgm:pt modelId="{7AD6095D-80EF-4A19-AC98-A75AB1F65E2B}" type="sibTrans" cxnId="{B8F61D49-1D0A-4B4B-A294-3752599E8DB3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prstClr val="white">
              <a:lumMod val="65000"/>
            </a:prstClr>
          </a:solidFill>
          <a:prstDash val="solid"/>
        </a:ln>
        <a:effectLst/>
      </dgm:spPr>
      <dgm:t>
        <a:bodyPr spcFirstLastPara="0" vert="horz" wrap="square" lIns="35560" tIns="8890" rIns="35560" bIns="8890" numCol="1" spcCol="1270" anchor="ctr" anchorCtr="0"/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Maximilian Pfaller</a:t>
          </a:r>
          <a:b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</a:br>
          <a: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Denis Rösler</a:t>
          </a:r>
          <a:b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</a:br>
          <a: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Dominik Knauer</a:t>
          </a:r>
        </a:p>
      </dgm:t>
    </dgm:pt>
    <dgm:pt modelId="{62F3206B-3814-4971-83BC-20D9C3F884C9}">
      <dgm:prSet phldrT="[Text]" custT="1"/>
      <dgm:spPr/>
      <dgm:t>
        <a:bodyPr/>
        <a:lstStyle/>
        <a:p>
          <a:r>
            <a:rPr lang="de-DE" sz="1400" b="1" dirty="0">
              <a:latin typeface="+mn-lt"/>
            </a:rPr>
            <a:t>TP 3:</a:t>
          </a:r>
          <a:br>
            <a:rPr lang="de-DE" sz="1400" dirty="0">
              <a:latin typeface="+mn-lt"/>
            </a:rPr>
          </a:br>
          <a:r>
            <a:rPr lang="de-DE" sz="1400" dirty="0">
              <a:latin typeface="+mn-lt"/>
            </a:rPr>
            <a:t>Darstellung der Objektlisten in RVIZ</a:t>
          </a:r>
          <a:br>
            <a:rPr lang="de-DE" sz="1400" dirty="0">
              <a:latin typeface="+mn-lt"/>
            </a:rPr>
          </a:br>
          <a:r>
            <a:rPr lang="de-DE" sz="1400" dirty="0">
              <a:latin typeface="+mn-lt"/>
            </a:rPr>
            <a:t>Erstellung einer GUI zum post-</a:t>
          </a:r>
          <a:r>
            <a:rPr lang="de-DE" sz="1400" dirty="0" err="1">
              <a:latin typeface="+mn-lt"/>
            </a:rPr>
            <a:t>processing</a:t>
          </a:r>
          <a:br>
            <a:rPr lang="de-DE" sz="1400" dirty="0">
              <a:latin typeface="+mn-lt"/>
            </a:rPr>
          </a:br>
          <a:r>
            <a:rPr lang="de-DE" sz="1400" dirty="0">
              <a:latin typeface="+mn-lt"/>
            </a:rPr>
            <a:t>Auswertung der generierten Daten</a:t>
          </a:r>
        </a:p>
      </dgm:t>
    </dgm:pt>
    <dgm:pt modelId="{570B2ACF-58D0-48C3-9F6E-36934E3F58B1}" type="parTrans" cxnId="{B806F448-260B-4723-83E4-C48460F170E2}">
      <dgm:prSet/>
      <dgm:spPr/>
      <dgm:t>
        <a:bodyPr/>
        <a:lstStyle/>
        <a:p>
          <a:endParaRPr lang="de-DE" sz="1400">
            <a:latin typeface="+mn-lt"/>
          </a:endParaRPr>
        </a:p>
      </dgm:t>
    </dgm:pt>
    <dgm:pt modelId="{E9089B12-E63D-42E3-8DFD-581C20D8FF46}" type="sibTrans" cxnId="{B806F448-260B-4723-83E4-C48460F170E2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prstClr val="white">
              <a:lumMod val="65000"/>
            </a:prstClr>
          </a:solidFill>
          <a:prstDash val="solid"/>
        </a:ln>
        <a:effectLst/>
      </dgm:spPr>
      <dgm:t>
        <a:bodyPr spcFirstLastPara="0" vert="horz" wrap="square" lIns="35560" tIns="8890" rIns="35560" bIns="8890" numCol="1" spcCol="1270" anchor="ctr" anchorCtr="0"/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Tobias Wagner</a:t>
          </a:r>
          <a:b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</a:br>
          <a: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Maximilian Haindl</a:t>
          </a:r>
          <a:b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</a:br>
          <a: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Christoph Zach</a:t>
          </a:r>
        </a:p>
      </dgm:t>
    </dgm:pt>
    <dgm:pt modelId="{1D32E5A0-7F7C-4F88-AE11-10A536E76F84}" type="pres">
      <dgm:prSet presAssocID="{A9136E00-2B20-40E1-9DBE-5BC27CBFFBE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B661688-22A4-43BD-94DC-EE96C6E8A3EC}" type="pres">
      <dgm:prSet presAssocID="{C99B50DF-7FEC-45CD-8E86-5107C394B813}" presName="hierRoot1" presStyleCnt="0">
        <dgm:presLayoutVars>
          <dgm:hierBranch val="init"/>
        </dgm:presLayoutVars>
      </dgm:prSet>
      <dgm:spPr/>
    </dgm:pt>
    <dgm:pt modelId="{8E749650-D3AE-4A58-8254-EAD5510847E0}" type="pres">
      <dgm:prSet presAssocID="{C99B50DF-7FEC-45CD-8E86-5107C394B813}" presName="rootComposite1" presStyleCnt="0"/>
      <dgm:spPr/>
    </dgm:pt>
    <dgm:pt modelId="{3B39DAFA-D310-4DD6-B4CF-9B250EA4B5AF}" type="pres">
      <dgm:prSet presAssocID="{C99B50DF-7FEC-45CD-8E86-5107C394B813}" presName="rootText1" presStyleLbl="node0" presStyleIdx="0" presStyleCnt="1" custScaleX="139369" custScaleY="74936">
        <dgm:presLayoutVars>
          <dgm:chMax/>
          <dgm:chPref val="3"/>
        </dgm:presLayoutVars>
      </dgm:prSet>
      <dgm:spPr/>
    </dgm:pt>
    <dgm:pt modelId="{B5B12D79-F459-45FA-AFB4-E5051F391B76}" type="pres">
      <dgm:prSet presAssocID="{C99B50DF-7FEC-45CD-8E86-5107C394B813}" presName="titleText1" presStyleLbl="fgAcc0" presStyleIdx="0" presStyleCnt="1" custScaleY="109711" custLinFactNeighborX="16376" custLinFactNeighborY="-8133">
        <dgm:presLayoutVars>
          <dgm:chMax val="0"/>
          <dgm:chPref val="0"/>
        </dgm:presLayoutVars>
      </dgm:prSet>
      <dgm:spPr/>
    </dgm:pt>
    <dgm:pt modelId="{853681A3-C82A-488A-A0C9-0FD5A9D6EC4A}" type="pres">
      <dgm:prSet presAssocID="{C99B50DF-7FEC-45CD-8E86-5107C394B813}" presName="rootConnector1" presStyleLbl="node1" presStyleIdx="0" presStyleCnt="3"/>
      <dgm:spPr/>
    </dgm:pt>
    <dgm:pt modelId="{914C2F65-7D2B-4F78-81B0-A5BA57955F0B}" type="pres">
      <dgm:prSet presAssocID="{C99B50DF-7FEC-45CD-8E86-5107C394B813}" presName="hierChild2" presStyleCnt="0"/>
      <dgm:spPr/>
    </dgm:pt>
    <dgm:pt modelId="{3B125D81-001D-42E3-A078-76E9C2131ED5}" type="pres">
      <dgm:prSet presAssocID="{02351114-62DE-4D3D-9EC6-579239EAF30D}" presName="Name37" presStyleLbl="parChTrans1D2" presStyleIdx="0" presStyleCnt="4"/>
      <dgm:spPr/>
    </dgm:pt>
    <dgm:pt modelId="{617F4F7B-D028-42D9-8808-B70F77EF0D66}" type="pres">
      <dgm:prSet presAssocID="{B3A816B3-FC8E-41CC-8125-8CF0DF30A996}" presName="hierRoot2" presStyleCnt="0">
        <dgm:presLayoutVars>
          <dgm:hierBranch val="init"/>
        </dgm:presLayoutVars>
      </dgm:prSet>
      <dgm:spPr/>
    </dgm:pt>
    <dgm:pt modelId="{D5CCD567-3BE8-47B8-854A-90D7853A6D3D}" type="pres">
      <dgm:prSet presAssocID="{B3A816B3-FC8E-41CC-8125-8CF0DF30A996}" presName="rootComposite" presStyleCnt="0"/>
      <dgm:spPr/>
    </dgm:pt>
    <dgm:pt modelId="{043B9A5E-855D-44D1-92D9-3BC681AFD539}" type="pres">
      <dgm:prSet presAssocID="{B3A816B3-FC8E-41CC-8125-8CF0DF30A996}" presName="rootText" presStyleLbl="node1" presStyleIdx="0" presStyleCnt="3" custScaleX="143455" custScaleY="125234" custLinFactNeighborY="-85400">
        <dgm:presLayoutVars>
          <dgm:chMax/>
          <dgm:chPref val="3"/>
        </dgm:presLayoutVars>
      </dgm:prSet>
      <dgm:spPr/>
    </dgm:pt>
    <dgm:pt modelId="{7DA3D586-A868-4A59-80ED-E6FA9E90076E}" type="pres">
      <dgm:prSet presAssocID="{B3A816B3-FC8E-41CC-8125-8CF0DF30A996}" presName="titleText2" presStyleLbl="fgAcc1" presStyleIdx="0" presStyleCnt="3" custScaleY="170981" custLinFactY="-83087" custLinFactNeighborX="21286" custLinFactNeighborY="-100000">
        <dgm:presLayoutVars>
          <dgm:chMax val="0"/>
          <dgm:chPref val="0"/>
        </dgm:presLayoutVars>
      </dgm:prSet>
      <dgm:spPr>
        <a:xfrm>
          <a:off x="1179662" y="3729187"/>
          <a:ext cx="2007590" cy="658239"/>
        </a:xfrm>
        <a:prstGeom prst="rect">
          <a:avLst/>
        </a:prstGeom>
      </dgm:spPr>
    </dgm:pt>
    <dgm:pt modelId="{A7C431E4-7F24-4BE4-8B78-902F3E78FA28}" type="pres">
      <dgm:prSet presAssocID="{B3A816B3-FC8E-41CC-8125-8CF0DF30A996}" presName="rootConnector" presStyleLbl="node2" presStyleIdx="0" presStyleCnt="0"/>
      <dgm:spPr/>
    </dgm:pt>
    <dgm:pt modelId="{96A54105-1DC9-48A5-A5B1-CE890A78B08D}" type="pres">
      <dgm:prSet presAssocID="{B3A816B3-FC8E-41CC-8125-8CF0DF30A996}" presName="hierChild4" presStyleCnt="0"/>
      <dgm:spPr/>
    </dgm:pt>
    <dgm:pt modelId="{61020FCE-EBE0-46E4-933A-5A5548649057}" type="pres">
      <dgm:prSet presAssocID="{B3A816B3-FC8E-41CC-8125-8CF0DF30A996}" presName="hierChild5" presStyleCnt="0"/>
      <dgm:spPr/>
    </dgm:pt>
    <dgm:pt modelId="{0F4CF840-3B37-4F7A-81B9-10B5A77C444C}" type="pres">
      <dgm:prSet presAssocID="{AFC3C343-0964-4270-B39D-9A89812DEA60}" presName="Name37" presStyleLbl="parChTrans1D2" presStyleIdx="1" presStyleCnt="4"/>
      <dgm:spPr/>
    </dgm:pt>
    <dgm:pt modelId="{E1102D4C-80B1-4F0F-BB4D-550C869D2351}" type="pres">
      <dgm:prSet presAssocID="{A4292400-D4F8-4E9E-A982-C790D1263A0D}" presName="hierRoot2" presStyleCnt="0">
        <dgm:presLayoutVars>
          <dgm:hierBranch val="init"/>
        </dgm:presLayoutVars>
      </dgm:prSet>
      <dgm:spPr/>
    </dgm:pt>
    <dgm:pt modelId="{23642BAA-3682-4BA5-A546-C7983A02F7FF}" type="pres">
      <dgm:prSet presAssocID="{A4292400-D4F8-4E9E-A982-C790D1263A0D}" presName="rootComposite" presStyleCnt="0"/>
      <dgm:spPr/>
    </dgm:pt>
    <dgm:pt modelId="{C73C62D8-4373-4D0C-9435-F1AB2DBC4A99}" type="pres">
      <dgm:prSet presAssocID="{A4292400-D4F8-4E9E-A982-C790D1263A0D}" presName="rootText" presStyleLbl="node1" presStyleIdx="1" presStyleCnt="3" custScaleX="144267" custScaleY="125234" custLinFactNeighborY="-85400">
        <dgm:presLayoutVars>
          <dgm:chMax/>
          <dgm:chPref val="3"/>
        </dgm:presLayoutVars>
      </dgm:prSet>
      <dgm:spPr/>
    </dgm:pt>
    <dgm:pt modelId="{30568889-0B6B-45F7-8DBB-B56D16260E32}" type="pres">
      <dgm:prSet presAssocID="{A4292400-D4F8-4E9E-A982-C790D1263A0D}" presName="titleText2" presStyleLbl="fgAcc1" presStyleIdx="1" presStyleCnt="3" custScaleY="170571" custLinFactY="-68084" custLinFactNeighborX="21888" custLinFactNeighborY="-100000">
        <dgm:presLayoutVars>
          <dgm:chMax val="0"/>
          <dgm:chPref val="0"/>
        </dgm:presLayoutVars>
      </dgm:prSet>
      <dgm:spPr>
        <a:xfrm>
          <a:off x="4990529" y="3787734"/>
          <a:ext cx="2007590" cy="656661"/>
        </a:xfrm>
        <a:prstGeom prst="rect">
          <a:avLst/>
        </a:prstGeom>
      </dgm:spPr>
    </dgm:pt>
    <dgm:pt modelId="{17F233E7-D1EF-4E0A-9117-C151DC026F9F}" type="pres">
      <dgm:prSet presAssocID="{A4292400-D4F8-4E9E-A982-C790D1263A0D}" presName="rootConnector" presStyleLbl="node2" presStyleIdx="0" presStyleCnt="0"/>
      <dgm:spPr/>
    </dgm:pt>
    <dgm:pt modelId="{E2319AD4-843E-4284-BDDE-4F56BB75868A}" type="pres">
      <dgm:prSet presAssocID="{A4292400-D4F8-4E9E-A982-C790D1263A0D}" presName="hierChild4" presStyleCnt="0"/>
      <dgm:spPr/>
    </dgm:pt>
    <dgm:pt modelId="{98A3D924-2569-44D3-9211-FF261F2C5762}" type="pres">
      <dgm:prSet presAssocID="{A4292400-D4F8-4E9E-A982-C790D1263A0D}" presName="hierChild5" presStyleCnt="0"/>
      <dgm:spPr/>
    </dgm:pt>
    <dgm:pt modelId="{59BF431C-85F9-4D4E-99CF-E19A744F372A}" type="pres">
      <dgm:prSet presAssocID="{570B2ACF-58D0-48C3-9F6E-36934E3F58B1}" presName="Name37" presStyleLbl="parChTrans1D2" presStyleIdx="2" presStyleCnt="4"/>
      <dgm:spPr/>
    </dgm:pt>
    <dgm:pt modelId="{83904D5C-2C79-46CB-BC57-AD5935D31760}" type="pres">
      <dgm:prSet presAssocID="{62F3206B-3814-4971-83BC-20D9C3F884C9}" presName="hierRoot2" presStyleCnt="0">
        <dgm:presLayoutVars>
          <dgm:hierBranch val="init"/>
        </dgm:presLayoutVars>
      </dgm:prSet>
      <dgm:spPr/>
    </dgm:pt>
    <dgm:pt modelId="{503C3FEE-9B88-4FBF-A2C6-31BD02C83C4E}" type="pres">
      <dgm:prSet presAssocID="{62F3206B-3814-4971-83BC-20D9C3F884C9}" presName="rootComposite" presStyleCnt="0"/>
      <dgm:spPr/>
    </dgm:pt>
    <dgm:pt modelId="{9B9535DD-D66C-4A90-BC79-6FA3302975A6}" type="pres">
      <dgm:prSet presAssocID="{62F3206B-3814-4971-83BC-20D9C3F884C9}" presName="rootText" presStyleLbl="node1" presStyleIdx="2" presStyleCnt="3" custScaleX="150181" custScaleY="125234" custLinFactNeighborY="-85400">
        <dgm:presLayoutVars>
          <dgm:chMax/>
          <dgm:chPref val="3"/>
        </dgm:presLayoutVars>
      </dgm:prSet>
      <dgm:spPr/>
    </dgm:pt>
    <dgm:pt modelId="{073E8542-86D6-498C-9936-9B2F0AE31D27}" type="pres">
      <dgm:prSet presAssocID="{62F3206B-3814-4971-83BC-20D9C3F884C9}" presName="titleText2" presStyleLbl="fgAcc1" presStyleIdx="2" presStyleCnt="3" custScaleY="170981" custLinFactY="-68084" custLinFactNeighborX="25200" custLinFactNeighborY="-100000">
        <dgm:presLayoutVars>
          <dgm:chMax val="0"/>
          <dgm:chPref val="0"/>
        </dgm:presLayoutVars>
      </dgm:prSet>
      <dgm:spPr>
        <a:xfrm>
          <a:off x="9211465" y="3790655"/>
          <a:ext cx="2013612" cy="660214"/>
        </a:xfrm>
        <a:prstGeom prst="rect">
          <a:avLst/>
        </a:prstGeom>
      </dgm:spPr>
    </dgm:pt>
    <dgm:pt modelId="{6FDAEEEA-6322-41F9-BAD7-C7AC813957DC}" type="pres">
      <dgm:prSet presAssocID="{62F3206B-3814-4971-83BC-20D9C3F884C9}" presName="rootConnector" presStyleLbl="node2" presStyleIdx="0" presStyleCnt="0"/>
      <dgm:spPr/>
    </dgm:pt>
    <dgm:pt modelId="{EDF8C052-3750-43FE-B41F-28B40D7E656E}" type="pres">
      <dgm:prSet presAssocID="{62F3206B-3814-4971-83BC-20D9C3F884C9}" presName="hierChild4" presStyleCnt="0"/>
      <dgm:spPr/>
    </dgm:pt>
    <dgm:pt modelId="{7B1EBA06-2AD5-4FD9-861C-EA44613C992F}" type="pres">
      <dgm:prSet presAssocID="{62F3206B-3814-4971-83BC-20D9C3F884C9}" presName="hierChild5" presStyleCnt="0"/>
      <dgm:spPr/>
    </dgm:pt>
    <dgm:pt modelId="{EA1B20BC-F3DA-4290-8E04-4C809B3B96FA}" type="pres">
      <dgm:prSet presAssocID="{C99B50DF-7FEC-45CD-8E86-5107C394B813}" presName="hierChild3" presStyleCnt="0"/>
      <dgm:spPr/>
    </dgm:pt>
    <dgm:pt modelId="{1F29C082-1F25-4F06-A1EF-6008398F93B3}" type="pres">
      <dgm:prSet presAssocID="{679D4071-B81B-4D7F-8EC2-7A430F6D83A6}" presName="Name96" presStyleLbl="parChTrans1D2" presStyleIdx="3" presStyleCnt="4"/>
      <dgm:spPr/>
    </dgm:pt>
    <dgm:pt modelId="{3042A16F-8A64-44E1-9AB8-18DFD35F633F}" type="pres">
      <dgm:prSet presAssocID="{C9DC8B8B-3B2C-4763-AF27-F2CA5F554E11}" presName="hierRoot3" presStyleCnt="0">
        <dgm:presLayoutVars>
          <dgm:hierBranch val="init"/>
        </dgm:presLayoutVars>
      </dgm:prSet>
      <dgm:spPr/>
    </dgm:pt>
    <dgm:pt modelId="{B881BE92-2730-4A8D-BBEF-D6AF9AAD8E5E}" type="pres">
      <dgm:prSet presAssocID="{C9DC8B8B-3B2C-4763-AF27-F2CA5F554E11}" presName="rootComposite3" presStyleCnt="0"/>
      <dgm:spPr/>
    </dgm:pt>
    <dgm:pt modelId="{A30E0517-F715-40A2-A154-930911CD1EB3}" type="pres">
      <dgm:prSet presAssocID="{C9DC8B8B-3B2C-4763-AF27-F2CA5F554E11}" presName="rootText3" presStyleLbl="asst1" presStyleIdx="0" presStyleCnt="1" custScaleY="46783" custLinFactNeighborX="468" custLinFactNeighborY="-49702">
        <dgm:presLayoutVars>
          <dgm:chPref val="3"/>
        </dgm:presLayoutVars>
      </dgm:prSet>
      <dgm:spPr/>
    </dgm:pt>
    <dgm:pt modelId="{05B31DA7-B0DE-4230-ABEE-F733352DC5F3}" type="pres">
      <dgm:prSet presAssocID="{C9DC8B8B-3B2C-4763-AF27-F2CA5F554E11}" presName="titleText3" presStyleLbl="fgAcc2" presStyleIdx="0" presStyleCnt="1" custLinFactY="-100000" custLinFactNeighborX="-3710" custLinFactNeighborY="-115526">
        <dgm:presLayoutVars>
          <dgm:chMax val="0"/>
          <dgm:chPref val="0"/>
        </dgm:presLayoutVars>
      </dgm:prSet>
      <dgm:spPr>
        <a:xfrm>
          <a:off x="2735205" y="1772986"/>
          <a:ext cx="2007590" cy="384978"/>
        </a:xfrm>
        <a:prstGeom prst="rect">
          <a:avLst/>
        </a:prstGeom>
      </dgm:spPr>
    </dgm:pt>
    <dgm:pt modelId="{3C5EF95B-3B31-44BF-A455-C14A54CB4EA1}" type="pres">
      <dgm:prSet presAssocID="{C9DC8B8B-3B2C-4763-AF27-F2CA5F554E11}" presName="rootConnector3" presStyleLbl="asst1" presStyleIdx="0" presStyleCnt="1"/>
      <dgm:spPr/>
    </dgm:pt>
    <dgm:pt modelId="{E13E49E1-CE80-412E-8C81-C4A3C025E737}" type="pres">
      <dgm:prSet presAssocID="{C9DC8B8B-3B2C-4763-AF27-F2CA5F554E11}" presName="hierChild6" presStyleCnt="0"/>
      <dgm:spPr/>
    </dgm:pt>
    <dgm:pt modelId="{168E2A0B-FBAE-4E90-834A-B2B8C1D24E8B}" type="pres">
      <dgm:prSet presAssocID="{C9DC8B8B-3B2C-4763-AF27-F2CA5F554E11}" presName="hierChild7" presStyleCnt="0"/>
      <dgm:spPr/>
    </dgm:pt>
  </dgm:ptLst>
  <dgm:cxnLst>
    <dgm:cxn modelId="{186C6203-F079-4DCB-A8E4-3EF2530A22BD}" srcId="{C99B50DF-7FEC-45CD-8E86-5107C394B813}" destId="{B3A816B3-FC8E-41CC-8125-8CF0DF30A996}" srcOrd="1" destOrd="0" parTransId="{02351114-62DE-4D3D-9EC6-579239EAF30D}" sibTransId="{438B0185-5368-4ECF-A1A5-6624594A6D13}"/>
    <dgm:cxn modelId="{8BF8A303-8162-41A9-9848-E2597C470155}" type="presOf" srcId="{570B2ACF-58D0-48C3-9F6E-36934E3F58B1}" destId="{59BF431C-85F9-4D4E-99CF-E19A744F372A}" srcOrd="0" destOrd="0" presId="urn:microsoft.com/office/officeart/2008/layout/NameandTitleOrganizationalChart"/>
    <dgm:cxn modelId="{F1D6BC05-6B36-4931-8C3F-0AFB58754B5D}" type="presOf" srcId="{02351114-62DE-4D3D-9EC6-579239EAF30D}" destId="{3B125D81-001D-42E3-A078-76E9C2131ED5}" srcOrd="0" destOrd="0" presId="urn:microsoft.com/office/officeart/2008/layout/NameandTitleOrganizationalChart"/>
    <dgm:cxn modelId="{B0DB6510-7584-4CFF-AFEF-8B16A1FBEF37}" type="presOf" srcId="{C9DC8B8B-3B2C-4763-AF27-F2CA5F554E11}" destId="{3C5EF95B-3B31-44BF-A455-C14A54CB4EA1}" srcOrd="1" destOrd="0" presId="urn:microsoft.com/office/officeart/2008/layout/NameandTitleOrganizationalChart"/>
    <dgm:cxn modelId="{0C7CB712-13E5-454E-BAE1-8764AB003A85}" type="presOf" srcId="{A9136E00-2B20-40E1-9DBE-5BC27CBFFBEC}" destId="{1D32E5A0-7F7C-4F88-AE11-10A536E76F84}" srcOrd="0" destOrd="0" presId="urn:microsoft.com/office/officeart/2008/layout/NameandTitleOrganizationalChart"/>
    <dgm:cxn modelId="{C21A9E1F-B37D-43D3-A047-CE369E6F6C0E}" type="presOf" srcId="{C99B50DF-7FEC-45CD-8E86-5107C394B813}" destId="{3B39DAFA-D310-4DD6-B4CF-9B250EA4B5AF}" srcOrd="0" destOrd="0" presId="urn:microsoft.com/office/officeart/2008/layout/NameandTitleOrganizationalChart"/>
    <dgm:cxn modelId="{84EC9D21-1D31-4588-9495-554745CDC503}" type="presOf" srcId="{AFC3C343-0964-4270-B39D-9A89812DEA60}" destId="{0F4CF840-3B37-4F7A-81B9-10B5A77C444C}" srcOrd="0" destOrd="0" presId="urn:microsoft.com/office/officeart/2008/layout/NameandTitleOrganizationalChart"/>
    <dgm:cxn modelId="{ABB7B32D-9162-46B6-912B-499E3B92C828}" type="presOf" srcId="{B3A816B3-FC8E-41CC-8125-8CF0DF30A996}" destId="{A7C431E4-7F24-4BE4-8B78-902F3E78FA28}" srcOrd="1" destOrd="0" presId="urn:microsoft.com/office/officeart/2008/layout/NameandTitleOrganizationalChart"/>
    <dgm:cxn modelId="{8057F13A-2AC1-412A-B82A-4AADD4008105}" type="presOf" srcId="{A4292400-D4F8-4E9E-A982-C790D1263A0D}" destId="{17F233E7-D1EF-4E0A-9117-C151DC026F9F}" srcOrd="1" destOrd="0" presId="urn:microsoft.com/office/officeart/2008/layout/NameandTitleOrganizationalChart"/>
    <dgm:cxn modelId="{4B399E42-6EF9-424D-A2A7-4C422419A7DC}" type="presOf" srcId="{7AD6095D-80EF-4A19-AC98-A75AB1F65E2B}" destId="{30568889-0B6B-45F7-8DBB-B56D16260E32}" srcOrd="0" destOrd="0" presId="urn:microsoft.com/office/officeart/2008/layout/NameandTitleOrganizationalChart"/>
    <dgm:cxn modelId="{3C510743-9449-4193-8D6D-7B0E7BE51B31}" type="presOf" srcId="{A4292400-D4F8-4E9E-A982-C790D1263A0D}" destId="{C73C62D8-4373-4D0C-9435-F1AB2DBC4A99}" srcOrd="0" destOrd="0" presId="urn:microsoft.com/office/officeart/2008/layout/NameandTitleOrganizationalChart"/>
    <dgm:cxn modelId="{BBB6D665-386D-4EE6-A213-649818062E9B}" type="presOf" srcId="{E9089B12-E63D-42E3-8DFD-581C20D8FF46}" destId="{073E8542-86D6-498C-9936-9B2F0AE31D27}" srcOrd="0" destOrd="0" presId="urn:microsoft.com/office/officeart/2008/layout/NameandTitleOrganizationalChart"/>
    <dgm:cxn modelId="{B806F448-260B-4723-83E4-C48460F170E2}" srcId="{C99B50DF-7FEC-45CD-8E86-5107C394B813}" destId="{62F3206B-3814-4971-83BC-20D9C3F884C9}" srcOrd="3" destOrd="0" parTransId="{570B2ACF-58D0-48C3-9F6E-36934E3F58B1}" sibTransId="{E9089B12-E63D-42E3-8DFD-581C20D8FF46}"/>
    <dgm:cxn modelId="{B8F61D49-1D0A-4B4B-A294-3752599E8DB3}" srcId="{C99B50DF-7FEC-45CD-8E86-5107C394B813}" destId="{A4292400-D4F8-4E9E-A982-C790D1263A0D}" srcOrd="2" destOrd="0" parTransId="{AFC3C343-0964-4270-B39D-9A89812DEA60}" sibTransId="{7AD6095D-80EF-4A19-AC98-A75AB1F65E2B}"/>
    <dgm:cxn modelId="{058B7D6A-7BA4-4B8D-B004-E127A1AC06C4}" type="presOf" srcId="{B3A816B3-FC8E-41CC-8125-8CF0DF30A996}" destId="{043B9A5E-855D-44D1-92D9-3BC681AFD539}" srcOrd="0" destOrd="0" presId="urn:microsoft.com/office/officeart/2008/layout/NameandTitleOrganizationalChart"/>
    <dgm:cxn modelId="{ADB8DB51-797C-4FD7-B06E-A79BCD52D68F}" type="presOf" srcId="{F8BB073A-DA94-44CB-9E15-7F2214166011}" destId="{B5B12D79-F459-45FA-AFB4-E5051F391B76}" srcOrd="0" destOrd="0" presId="urn:microsoft.com/office/officeart/2008/layout/NameandTitleOrganizationalChart"/>
    <dgm:cxn modelId="{6ED24076-AC85-49B2-A7DA-725ABCC17966}" type="presOf" srcId="{62F3206B-3814-4971-83BC-20D9C3F884C9}" destId="{9B9535DD-D66C-4A90-BC79-6FA3302975A6}" srcOrd="0" destOrd="0" presId="urn:microsoft.com/office/officeart/2008/layout/NameandTitleOrganizationalChart"/>
    <dgm:cxn modelId="{7DA3747E-2AD0-4E61-9BE2-3D0939B1A33F}" type="presOf" srcId="{679D4071-B81B-4D7F-8EC2-7A430F6D83A6}" destId="{1F29C082-1F25-4F06-A1EF-6008398F93B3}" srcOrd="0" destOrd="0" presId="urn:microsoft.com/office/officeart/2008/layout/NameandTitleOrganizationalChart"/>
    <dgm:cxn modelId="{E3066AA5-8A90-4A07-949F-8E3A3EDB76EC}" type="presOf" srcId="{C9DC8B8B-3B2C-4763-AF27-F2CA5F554E11}" destId="{A30E0517-F715-40A2-A154-930911CD1EB3}" srcOrd="0" destOrd="0" presId="urn:microsoft.com/office/officeart/2008/layout/NameandTitleOrganizationalChart"/>
    <dgm:cxn modelId="{0EF603A7-13BE-483E-BC33-55268C192664}" type="presOf" srcId="{C99B50DF-7FEC-45CD-8E86-5107C394B813}" destId="{853681A3-C82A-488A-A0C9-0FD5A9D6EC4A}" srcOrd="1" destOrd="0" presId="urn:microsoft.com/office/officeart/2008/layout/NameandTitleOrganizationalChart"/>
    <dgm:cxn modelId="{9D4B87A8-3E45-4B83-B8E1-55EDF8767977}" type="presOf" srcId="{C27B75FE-A6CE-4820-9FE7-0BE9C8340151}" destId="{05B31DA7-B0DE-4230-ABEE-F733352DC5F3}" srcOrd="0" destOrd="0" presId="urn:microsoft.com/office/officeart/2008/layout/NameandTitleOrganizationalChart"/>
    <dgm:cxn modelId="{073DF9BB-8F4F-4930-9C1C-B76354DE4B9D}" srcId="{C99B50DF-7FEC-45CD-8E86-5107C394B813}" destId="{C9DC8B8B-3B2C-4763-AF27-F2CA5F554E11}" srcOrd="0" destOrd="0" parTransId="{679D4071-B81B-4D7F-8EC2-7A430F6D83A6}" sibTransId="{C27B75FE-A6CE-4820-9FE7-0BE9C8340151}"/>
    <dgm:cxn modelId="{418AC4DC-142A-4511-A837-7064A9A1B3EA}" type="presOf" srcId="{438B0185-5368-4ECF-A1A5-6624594A6D13}" destId="{7DA3D586-A868-4A59-80ED-E6FA9E90076E}" srcOrd="0" destOrd="0" presId="urn:microsoft.com/office/officeart/2008/layout/NameandTitleOrganizationalChart"/>
    <dgm:cxn modelId="{D5D620ED-6956-4EB8-B41D-CC7FEA52635D}" type="presOf" srcId="{62F3206B-3814-4971-83BC-20D9C3F884C9}" destId="{6FDAEEEA-6322-41F9-BAD7-C7AC813957DC}" srcOrd="1" destOrd="0" presId="urn:microsoft.com/office/officeart/2008/layout/NameandTitleOrganizationalChart"/>
    <dgm:cxn modelId="{F8D93AF2-CF25-42D1-A23B-494D775B5C09}" srcId="{A9136E00-2B20-40E1-9DBE-5BC27CBFFBEC}" destId="{C99B50DF-7FEC-45CD-8E86-5107C394B813}" srcOrd="0" destOrd="0" parTransId="{86566BC2-073D-431B-AD59-40EFD8119818}" sibTransId="{F8BB073A-DA94-44CB-9E15-7F2214166011}"/>
    <dgm:cxn modelId="{653353AD-3CF3-40D5-9F42-DEC0AB1DE841}" type="presParOf" srcId="{1D32E5A0-7F7C-4F88-AE11-10A536E76F84}" destId="{0B661688-22A4-43BD-94DC-EE96C6E8A3EC}" srcOrd="0" destOrd="0" presId="urn:microsoft.com/office/officeart/2008/layout/NameandTitleOrganizationalChart"/>
    <dgm:cxn modelId="{627189A2-E55A-4169-AC24-2A8DC1590FAB}" type="presParOf" srcId="{0B661688-22A4-43BD-94DC-EE96C6E8A3EC}" destId="{8E749650-D3AE-4A58-8254-EAD5510847E0}" srcOrd="0" destOrd="0" presId="urn:microsoft.com/office/officeart/2008/layout/NameandTitleOrganizationalChart"/>
    <dgm:cxn modelId="{65AA2C1C-3923-4C41-9973-DD5B22D8BC31}" type="presParOf" srcId="{8E749650-D3AE-4A58-8254-EAD5510847E0}" destId="{3B39DAFA-D310-4DD6-B4CF-9B250EA4B5AF}" srcOrd="0" destOrd="0" presId="urn:microsoft.com/office/officeart/2008/layout/NameandTitleOrganizationalChart"/>
    <dgm:cxn modelId="{9FA58253-FC30-4891-ABE6-5E5BB3E06DAA}" type="presParOf" srcId="{8E749650-D3AE-4A58-8254-EAD5510847E0}" destId="{B5B12D79-F459-45FA-AFB4-E5051F391B76}" srcOrd="1" destOrd="0" presId="urn:microsoft.com/office/officeart/2008/layout/NameandTitleOrganizationalChart"/>
    <dgm:cxn modelId="{59645577-B8BF-4DD8-A06A-F510990DD65D}" type="presParOf" srcId="{8E749650-D3AE-4A58-8254-EAD5510847E0}" destId="{853681A3-C82A-488A-A0C9-0FD5A9D6EC4A}" srcOrd="2" destOrd="0" presId="urn:microsoft.com/office/officeart/2008/layout/NameandTitleOrganizationalChart"/>
    <dgm:cxn modelId="{11F70E76-9094-4E8B-AC2A-5DE5BD0B247D}" type="presParOf" srcId="{0B661688-22A4-43BD-94DC-EE96C6E8A3EC}" destId="{914C2F65-7D2B-4F78-81B0-A5BA57955F0B}" srcOrd="1" destOrd="0" presId="urn:microsoft.com/office/officeart/2008/layout/NameandTitleOrganizationalChart"/>
    <dgm:cxn modelId="{594E34E5-1EAA-4603-AD1B-B6E6E348E266}" type="presParOf" srcId="{914C2F65-7D2B-4F78-81B0-A5BA57955F0B}" destId="{3B125D81-001D-42E3-A078-76E9C2131ED5}" srcOrd="0" destOrd="0" presId="urn:microsoft.com/office/officeart/2008/layout/NameandTitleOrganizationalChart"/>
    <dgm:cxn modelId="{A1826F28-6B2E-450C-BD59-6DAE8A27938D}" type="presParOf" srcId="{914C2F65-7D2B-4F78-81B0-A5BA57955F0B}" destId="{617F4F7B-D028-42D9-8808-B70F77EF0D66}" srcOrd="1" destOrd="0" presId="urn:microsoft.com/office/officeart/2008/layout/NameandTitleOrganizationalChart"/>
    <dgm:cxn modelId="{B0EE6D29-024F-49CD-8550-14A25BA15FA3}" type="presParOf" srcId="{617F4F7B-D028-42D9-8808-B70F77EF0D66}" destId="{D5CCD567-3BE8-47B8-854A-90D7853A6D3D}" srcOrd="0" destOrd="0" presId="urn:microsoft.com/office/officeart/2008/layout/NameandTitleOrganizationalChart"/>
    <dgm:cxn modelId="{388116C0-9C78-4307-9758-A27190487DD1}" type="presParOf" srcId="{D5CCD567-3BE8-47B8-854A-90D7853A6D3D}" destId="{043B9A5E-855D-44D1-92D9-3BC681AFD539}" srcOrd="0" destOrd="0" presId="urn:microsoft.com/office/officeart/2008/layout/NameandTitleOrganizationalChart"/>
    <dgm:cxn modelId="{C0DBF87E-0B77-4FCF-AA61-7C574AFD6B10}" type="presParOf" srcId="{D5CCD567-3BE8-47B8-854A-90D7853A6D3D}" destId="{7DA3D586-A868-4A59-80ED-E6FA9E90076E}" srcOrd="1" destOrd="0" presId="urn:microsoft.com/office/officeart/2008/layout/NameandTitleOrganizationalChart"/>
    <dgm:cxn modelId="{A688AA2C-F65C-4B51-B296-B42DFF32683D}" type="presParOf" srcId="{D5CCD567-3BE8-47B8-854A-90D7853A6D3D}" destId="{A7C431E4-7F24-4BE4-8B78-902F3E78FA28}" srcOrd="2" destOrd="0" presId="urn:microsoft.com/office/officeart/2008/layout/NameandTitleOrganizationalChart"/>
    <dgm:cxn modelId="{484862B6-B4BE-46CD-B4F3-5CA5F701FD23}" type="presParOf" srcId="{617F4F7B-D028-42D9-8808-B70F77EF0D66}" destId="{96A54105-1DC9-48A5-A5B1-CE890A78B08D}" srcOrd="1" destOrd="0" presId="urn:microsoft.com/office/officeart/2008/layout/NameandTitleOrganizationalChart"/>
    <dgm:cxn modelId="{B503CAC4-C1CD-474F-AF3D-D203DE066809}" type="presParOf" srcId="{617F4F7B-D028-42D9-8808-B70F77EF0D66}" destId="{61020FCE-EBE0-46E4-933A-5A5548649057}" srcOrd="2" destOrd="0" presId="urn:microsoft.com/office/officeart/2008/layout/NameandTitleOrganizationalChart"/>
    <dgm:cxn modelId="{FBBB4519-F600-4D49-9FC4-8CA59AF03B5E}" type="presParOf" srcId="{914C2F65-7D2B-4F78-81B0-A5BA57955F0B}" destId="{0F4CF840-3B37-4F7A-81B9-10B5A77C444C}" srcOrd="2" destOrd="0" presId="urn:microsoft.com/office/officeart/2008/layout/NameandTitleOrganizationalChart"/>
    <dgm:cxn modelId="{62B8F0D4-7CA3-4843-9A4A-37225B85593A}" type="presParOf" srcId="{914C2F65-7D2B-4F78-81B0-A5BA57955F0B}" destId="{E1102D4C-80B1-4F0F-BB4D-550C869D2351}" srcOrd="3" destOrd="0" presId="urn:microsoft.com/office/officeart/2008/layout/NameandTitleOrganizationalChart"/>
    <dgm:cxn modelId="{0D065402-0B94-4338-B6AB-E051B176FCCF}" type="presParOf" srcId="{E1102D4C-80B1-4F0F-BB4D-550C869D2351}" destId="{23642BAA-3682-4BA5-A546-C7983A02F7FF}" srcOrd="0" destOrd="0" presId="urn:microsoft.com/office/officeart/2008/layout/NameandTitleOrganizationalChart"/>
    <dgm:cxn modelId="{1594019D-B713-4070-9F85-48C07D672BCF}" type="presParOf" srcId="{23642BAA-3682-4BA5-A546-C7983A02F7FF}" destId="{C73C62D8-4373-4D0C-9435-F1AB2DBC4A99}" srcOrd="0" destOrd="0" presId="urn:microsoft.com/office/officeart/2008/layout/NameandTitleOrganizationalChart"/>
    <dgm:cxn modelId="{2035AF60-765F-4437-AE3D-D31FF273409E}" type="presParOf" srcId="{23642BAA-3682-4BA5-A546-C7983A02F7FF}" destId="{30568889-0B6B-45F7-8DBB-B56D16260E32}" srcOrd="1" destOrd="0" presId="urn:microsoft.com/office/officeart/2008/layout/NameandTitleOrganizationalChart"/>
    <dgm:cxn modelId="{6A579806-926E-4DDF-852C-5D5603D096A0}" type="presParOf" srcId="{23642BAA-3682-4BA5-A546-C7983A02F7FF}" destId="{17F233E7-D1EF-4E0A-9117-C151DC026F9F}" srcOrd="2" destOrd="0" presId="urn:microsoft.com/office/officeart/2008/layout/NameandTitleOrganizationalChart"/>
    <dgm:cxn modelId="{5FE9FB1F-9599-401E-86C7-370630B97743}" type="presParOf" srcId="{E1102D4C-80B1-4F0F-BB4D-550C869D2351}" destId="{E2319AD4-843E-4284-BDDE-4F56BB75868A}" srcOrd="1" destOrd="0" presId="urn:microsoft.com/office/officeart/2008/layout/NameandTitleOrganizationalChart"/>
    <dgm:cxn modelId="{4C5F5934-F8E1-4A91-B5BE-2CAEF03158C1}" type="presParOf" srcId="{E1102D4C-80B1-4F0F-BB4D-550C869D2351}" destId="{98A3D924-2569-44D3-9211-FF261F2C5762}" srcOrd="2" destOrd="0" presId="urn:microsoft.com/office/officeart/2008/layout/NameandTitleOrganizationalChart"/>
    <dgm:cxn modelId="{DFF3EF10-96B7-4FEE-8DAA-EFDAC030B852}" type="presParOf" srcId="{914C2F65-7D2B-4F78-81B0-A5BA57955F0B}" destId="{59BF431C-85F9-4D4E-99CF-E19A744F372A}" srcOrd="4" destOrd="0" presId="urn:microsoft.com/office/officeart/2008/layout/NameandTitleOrganizationalChart"/>
    <dgm:cxn modelId="{4BBF85AA-6706-414D-B0FF-0F23B811AEF2}" type="presParOf" srcId="{914C2F65-7D2B-4F78-81B0-A5BA57955F0B}" destId="{83904D5C-2C79-46CB-BC57-AD5935D31760}" srcOrd="5" destOrd="0" presId="urn:microsoft.com/office/officeart/2008/layout/NameandTitleOrganizationalChart"/>
    <dgm:cxn modelId="{1F8FD478-A333-4D00-AD0D-75C2F8017928}" type="presParOf" srcId="{83904D5C-2C79-46CB-BC57-AD5935D31760}" destId="{503C3FEE-9B88-4FBF-A2C6-31BD02C83C4E}" srcOrd="0" destOrd="0" presId="urn:microsoft.com/office/officeart/2008/layout/NameandTitleOrganizationalChart"/>
    <dgm:cxn modelId="{75951698-CFE4-4E8A-97C4-41BC20DC9DA2}" type="presParOf" srcId="{503C3FEE-9B88-4FBF-A2C6-31BD02C83C4E}" destId="{9B9535DD-D66C-4A90-BC79-6FA3302975A6}" srcOrd="0" destOrd="0" presId="urn:microsoft.com/office/officeart/2008/layout/NameandTitleOrganizationalChart"/>
    <dgm:cxn modelId="{83007C69-88C5-4D2D-92E3-991ABE7B7C33}" type="presParOf" srcId="{503C3FEE-9B88-4FBF-A2C6-31BD02C83C4E}" destId="{073E8542-86D6-498C-9936-9B2F0AE31D27}" srcOrd="1" destOrd="0" presId="urn:microsoft.com/office/officeart/2008/layout/NameandTitleOrganizationalChart"/>
    <dgm:cxn modelId="{EB02D390-40BA-4AD2-82E5-3594CA005F60}" type="presParOf" srcId="{503C3FEE-9B88-4FBF-A2C6-31BD02C83C4E}" destId="{6FDAEEEA-6322-41F9-BAD7-C7AC813957DC}" srcOrd="2" destOrd="0" presId="urn:microsoft.com/office/officeart/2008/layout/NameandTitleOrganizationalChart"/>
    <dgm:cxn modelId="{E694F813-0994-4E20-BDB9-5E52458E7365}" type="presParOf" srcId="{83904D5C-2C79-46CB-BC57-AD5935D31760}" destId="{EDF8C052-3750-43FE-B41F-28B40D7E656E}" srcOrd="1" destOrd="0" presId="urn:microsoft.com/office/officeart/2008/layout/NameandTitleOrganizationalChart"/>
    <dgm:cxn modelId="{FE0F6E8D-1AC9-4D6A-AA65-F8FFA9A26883}" type="presParOf" srcId="{83904D5C-2C79-46CB-BC57-AD5935D31760}" destId="{7B1EBA06-2AD5-4FD9-861C-EA44613C992F}" srcOrd="2" destOrd="0" presId="urn:microsoft.com/office/officeart/2008/layout/NameandTitleOrganizationalChart"/>
    <dgm:cxn modelId="{8EB3B78C-B9DD-4B9C-9942-CFB6E379C48D}" type="presParOf" srcId="{0B661688-22A4-43BD-94DC-EE96C6E8A3EC}" destId="{EA1B20BC-F3DA-4290-8E04-4C809B3B96FA}" srcOrd="2" destOrd="0" presId="urn:microsoft.com/office/officeart/2008/layout/NameandTitleOrganizationalChart"/>
    <dgm:cxn modelId="{4471D0A2-BD0E-47BC-AF7F-385A26AA8553}" type="presParOf" srcId="{EA1B20BC-F3DA-4290-8E04-4C809B3B96FA}" destId="{1F29C082-1F25-4F06-A1EF-6008398F93B3}" srcOrd="0" destOrd="0" presId="urn:microsoft.com/office/officeart/2008/layout/NameandTitleOrganizationalChart"/>
    <dgm:cxn modelId="{6CFF7BEA-12A9-456C-94FF-5D012A3AE803}" type="presParOf" srcId="{EA1B20BC-F3DA-4290-8E04-4C809B3B96FA}" destId="{3042A16F-8A64-44E1-9AB8-18DFD35F633F}" srcOrd="1" destOrd="0" presId="urn:microsoft.com/office/officeart/2008/layout/NameandTitleOrganizationalChart"/>
    <dgm:cxn modelId="{61EBBEE7-9A8D-4A11-9DA8-A6E3C21F13F4}" type="presParOf" srcId="{3042A16F-8A64-44E1-9AB8-18DFD35F633F}" destId="{B881BE92-2730-4A8D-BBEF-D6AF9AAD8E5E}" srcOrd="0" destOrd="0" presId="urn:microsoft.com/office/officeart/2008/layout/NameandTitleOrganizationalChart"/>
    <dgm:cxn modelId="{2CD5D666-35A6-4432-9E37-7535FCF5F506}" type="presParOf" srcId="{B881BE92-2730-4A8D-BBEF-D6AF9AAD8E5E}" destId="{A30E0517-F715-40A2-A154-930911CD1EB3}" srcOrd="0" destOrd="0" presId="urn:microsoft.com/office/officeart/2008/layout/NameandTitleOrganizationalChart"/>
    <dgm:cxn modelId="{4A7E55E8-C621-4734-AE23-2DB80BAFEDDF}" type="presParOf" srcId="{B881BE92-2730-4A8D-BBEF-D6AF9AAD8E5E}" destId="{05B31DA7-B0DE-4230-ABEE-F733352DC5F3}" srcOrd="1" destOrd="0" presId="urn:microsoft.com/office/officeart/2008/layout/NameandTitleOrganizationalChart"/>
    <dgm:cxn modelId="{9A74FB3A-3B8D-4674-AC2D-F8B770317646}" type="presParOf" srcId="{B881BE92-2730-4A8D-BBEF-D6AF9AAD8E5E}" destId="{3C5EF95B-3B31-44BF-A455-C14A54CB4EA1}" srcOrd="2" destOrd="0" presId="urn:microsoft.com/office/officeart/2008/layout/NameandTitleOrganizationalChart"/>
    <dgm:cxn modelId="{ABE8285B-DC2E-4776-B3A9-EAA4301D242A}" type="presParOf" srcId="{3042A16F-8A64-44E1-9AB8-18DFD35F633F}" destId="{E13E49E1-CE80-412E-8C81-C4A3C025E737}" srcOrd="1" destOrd="0" presId="urn:microsoft.com/office/officeart/2008/layout/NameandTitleOrganizationalChart"/>
    <dgm:cxn modelId="{FB0A7466-FB1A-4F77-9CEC-0E1F544CCF80}" type="presParOf" srcId="{3042A16F-8A64-44E1-9AB8-18DFD35F633F}" destId="{168E2A0B-FBAE-4E90-834A-B2B8C1D24E8B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9C082-1F25-4F06-A1EF-6008398F93B3}">
      <dsp:nvSpPr>
        <dsp:cNvPr id="0" name=""/>
        <dsp:cNvSpPr/>
      </dsp:nvSpPr>
      <dsp:spPr>
        <a:xfrm>
          <a:off x="5132425" y="868677"/>
          <a:ext cx="483557" cy="836668"/>
        </a:xfrm>
        <a:custGeom>
          <a:avLst/>
          <a:gdLst/>
          <a:ahLst/>
          <a:cxnLst/>
          <a:rect l="0" t="0" r="0" b="0"/>
          <a:pathLst>
            <a:path>
              <a:moveTo>
                <a:pt x="483557" y="0"/>
              </a:moveTo>
              <a:lnTo>
                <a:pt x="483557" y="836668"/>
              </a:lnTo>
              <a:lnTo>
                <a:pt x="0" y="83666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F431C-85F9-4D4E-99CF-E19A744F372A}">
      <dsp:nvSpPr>
        <dsp:cNvPr id="0" name=""/>
        <dsp:cNvSpPr/>
      </dsp:nvSpPr>
      <dsp:spPr>
        <a:xfrm>
          <a:off x="5615982" y="868677"/>
          <a:ext cx="3759256" cy="16716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1347"/>
              </a:lnTo>
              <a:lnTo>
                <a:pt x="3759256" y="1401347"/>
              </a:lnTo>
              <a:lnTo>
                <a:pt x="3759256" y="167164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4CF840-3B37-4F7A-81B9-10B5A77C444C}">
      <dsp:nvSpPr>
        <dsp:cNvPr id="0" name=""/>
        <dsp:cNvSpPr/>
      </dsp:nvSpPr>
      <dsp:spPr>
        <a:xfrm>
          <a:off x="5495020" y="868677"/>
          <a:ext cx="91440" cy="1671640"/>
        </a:xfrm>
        <a:custGeom>
          <a:avLst/>
          <a:gdLst/>
          <a:ahLst/>
          <a:cxnLst/>
          <a:rect l="0" t="0" r="0" b="0"/>
          <a:pathLst>
            <a:path>
              <a:moveTo>
                <a:pt x="120961" y="0"/>
              </a:moveTo>
              <a:lnTo>
                <a:pt x="120961" y="1401347"/>
              </a:lnTo>
              <a:lnTo>
                <a:pt x="45720" y="1401347"/>
              </a:lnTo>
              <a:lnTo>
                <a:pt x="45720" y="167164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125D81-001D-42E3-A078-76E9C2131ED5}">
      <dsp:nvSpPr>
        <dsp:cNvPr id="0" name=""/>
        <dsp:cNvSpPr/>
      </dsp:nvSpPr>
      <dsp:spPr>
        <a:xfrm>
          <a:off x="1781484" y="868677"/>
          <a:ext cx="3834498" cy="1671640"/>
        </a:xfrm>
        <a:custGeom>
          <a:avLst/>
          <a:gdLst/>
          <a:ahLst/>
          <a:cxnLst/>
          <a:rect l="0" t="0" r="0" b="0"/>
          <a:pathLst>
            <a:path>
              <a:moveTo>
                <a:pt x="3834498" y="0"/>
              </a:moveTo>
              <a:lnTo>
                <a:pt x="3834498" y="1401347"/>
              </a:lnTo>
              <a:lnTo>
                <a:pt x="0" y="1401347"/>
              </a:lnTo>
              <a:lnTo>
                <a:pt x="0" y="167164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39DAFA-D310-4DD6-B4CF-9B250EA4B5AF}">
      <dsp:nvSpPr>
        <dsp:cNvPr id="0" name=""/>
        <dsp:cNvSpPr/>
      </dsp:nvSpPr>
      <dsp:spPr>
        <a:xfrm>
          <a:off x="4056898" y="619"/>
          <a:ext cx="3118168" cy="8680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6346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>
              <a:latin typeface="+mn-lt"/>
            </a:rPr>
            <a:t>Development </a:t>
          </a:r>
          <a:r>
            <a:rPr lang="de-DE" sz="1400" b="1" kern="1200" dirty="0" err="1">
              <a:latin typeface="+mn-lt"/>
            </a:rPr>
            <a:t>of</a:t>
          </a:r>
          <a:r>
            <a:rPr lang="de-DE" sz="1400" b="1" kern="1200" dirty="0">
              <a:latin typeface="+mn-lt"/>
            </a:rPr>
            <a:t> an </a:t>
          </a:r>
          <a:r>
            <a:rPr lang="de-DE" sz="1400" b="1" kern="1200" dirty="0" err="1">
              <a:latin typeface="+mn-lt"/>
            </a:rPr>
            <a:t>autonomus</a:t>
          </a:r>
          <a:r>
            <a:rPr lang="de-DE" sz="1400" b="1" kern="1200" dirty="0">
              <a:latin typeface="+mn-lt"/>
            </a:rPr>
            <a:t> </a:t>
          </a:r>
          <a:r>
            <a:rPr lang="de-DE" sz="1400" b="1" kern="1200" dirty="0" err="1">
              <a:latin typeface="+mn-lt"/>
            </a:rPr>
            <a:t>driving</a:t>
          </a:r>
          <a:r>
            <a:rPr lang="de-DE" sz="1400" b="1" kern="1200" dirty="0">
              <a:latin typeface="+mn-lt"/>
            </a:rPr>
            <a:t> </a:t>
          </a:r>
          <a:r>
            <a:rPr lang="de-DE" sz="1400" b="1" kern="1200" dirty="0" err="1">
              <a:latin typeface="+mn-lt"/>
            </a:rPr>
            <a:t>environment</a:t>
          </a:r>
          <a:r>
            <a:rPr lang="de-DE" sz="1400" b="1" kern="1200" dirty="0">
              <a:latin typeface="+mn-lt"/>
            </a:rPr>
            <a:t> </a:t>
          </a:r>
          <a:r>
            <a:rPr lang="de-DE" sz="1400" b="1" kern="1200" dirty="0" err="1">
              <a:latin typeface="+mn-lt"/>
            </a:rPr>
            <a:t>model</a:t>
          </a:r>
          <a:endParaRPr lang="de-DE" sz="1400" b="1" kern="1200" dirty="0">
            <a:latin typeface="+mn-lt"/>
          </a:endParaRPr>
        </a:p>
      </dsp:txBody>
      <dsp:txXfrm>
        <a:off x="4056898" y="619"/>
        <a:ext cx="3118168" cy="868058"/>
      </dsp:txXfrm>
    </dsp:sp>
    <dsp:sp modelId="{B5B12D79-F459-45FA-AFB4-E5051F391B76}">
      <dsp:nvSpPr>
        <dsp:cNvPr id="0" name=""/>
        <dsp:cNvSpPr/>
      </dsp:nvSpPr>
      <dsp:spPr>
        <a:xfrm>
          <a:off x="5274527" y="706273"/>
          <a:ext cx="2013612" cy="42363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6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latin typeface="+mn-lt"/>
            </a:rPr>
            <a:t>Fabio </a:t>
          </a:r>
          <a:r>
            <a:rPr lang="de-DE" sz="1400" kern="1200" dirty="0" err="1">
              <a:latin typeface="+mn-lt"/>
            </a:rPr>
            <a:t>Reway</a:t>
          </a:r>
          <a:r>
            <a:rPr lang="de-DE" sz="1400" kern="1200" dirty="0">
              <a:latin typeface="+mn-lt"/>
            </a:rPr>
            <a:t> </a:t>
          </a:r>
          <a:br>
            <a:rPr lang="de-DE" sz="1400" kern="1200" dirty="0">
              <a:latin typeface="+mn-lt"/>
            </a:rPr>
          </a:br>
          <a:r>
            <a:rPr lang="de-DE" sz="1400" kern="1200" dirty="0" err="1">
              <a:latin typeface="+mn-lt"/>
            </a:rPr>
            <a:t>Maikol</a:t>
          </a:r>
          <a:r>
            <a:rPr lang="de-DE" sz="1400" kern="1200" dirty="0">
              <a:latin typeface="+mn-lt"/>
            </a:rPr>
            <a:t> Drechsler</a:t>
          </a:r>
        </a:p>
      </dsp:txBody>
      <dsp:txXfrm>
        <a:off x="5274527" y="706273"/>
        <a:ext cx="2013612" cy="423630"/>
      </dsp:txXfrm>
    </dsp:sp>
    <dsp:sp modelId="{043B9A5E-855D-44D1-92D9-3BC681AFD539}">
      <dsp:nvSpPr>
        <dsp:cNvPr id="0" name=""/>
        <dsp:cNvSpPr/>
      </dsp:nvSpPr>
      <dsp:spPr>
        <a:xfrm>
          <a:off x="176690" y="2540318"/>
          <a:ext cx="3209586" cy="14507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6346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>
              <a:latin typeface="+mn-lt"/>
            </a:rPr>
            <a:t>TP 1: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latin typeface="+mn-lt"/>
            </a:rPr>
            <a:t>Erstellung NCAP-Simulationsszenario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latin typeface="+mn-lt"/>
            </a:rPr>
            <a:t>Bereitstellung Ground-Truth Daten</a:t>
          </a:r>
        </a:p>
      </dsp:txBody>
      <dsp:txXfrm>
        <a:off x="176690" y="2540318"/>
        <a:ext cx="3209586" cy="1450709"/>
      </dsp:txXfrm>
    </dsp:sp>
    <dsp:sp modelId="{7DA3D586-A868-4A59-80ED-E6FA9E90076E}">
      <dsp:nvSpPr>
        <dsp:cNvPr id="0" name=""/>
        <dsp:cNvSpPr/>
      </dsp:nvSpPr>
      <dsp:spPr>
        <a:xfrm>
          <a:off x="1538897" y="3732723"/>
          <a:ext cx="2013612" cy="660214"/>
        </a:xfrm>
        <a:prstGeom prst="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prstClr val="white">
              <a:lumMod val="6500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latin typeface="+mn-lt"/>
              <a:ea typeface="+mn-ea"/>
              <a:cs typeface="+mn-cs"/>
            </a:rPr>
            <a:t>Stephan</a:t>
          </a:r>
          <a:r>
            <a:rPr lang="de-DE" sz="1400" kern="1200" dirty="0">
              <a:latin typeface="+mn-lt"/>
            </a:rPr>
            <a:t> </a:t>
          </a:r>
          <a:r>
            <a:rPr lang="de-DE" sz="1400" kern="1200" dirty="0" err="1">
              <a:latin typeface="+mn-lt"/>
            </a:rPr>
            <a:t>Schweigard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latin typeface="+mn-lt"/>
            </a:rPr>
            <a:t>Philipp Korn</a:t>
          </a:r>
        </a:p>
      </dsp:txBody>
      <dsp:txXfrm>
        <a:off x="1538897" y="3732723"/>
        <a:ext cx="2013612" cy="660214"/>
      </dsp:txXfrm>
    </dsp:sp>
    <dsp:sp modelId="{C73C62D8-4373-4D0C-9435-F1AB2DBC4A99}">
      <dsp:nvSpPr>
        <dsp:cNvPr id="0" name=""/>
        <dsp:cNvSpPr/>
      </dsp:nvSpPr>
      <dsp:spPr>
        <a:xfrm>
          <a:off x="3926863" y="2540318"/>
          <a:ext cx="3227753" cy="14507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6346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>
              <a:latin typeface="+mn-lt"/>
            </a:rPr>
            <a:t>TP 2: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latin typeface="+mn-lt"/>
            </a:rPr>
            <a:t>Auswertung der Kamera-Sensordaten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latin typeface="+mn-lt"/>
            </a:rPr>
            <a:t>Integration des KI-Algorithmus YOLO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latin typeface="+mn-lt"/>
            </a:rPr>
            <a:t>Bereitstellung Kamera-Daten</a:t>
          </a:r>
        </a:p>
      </dsp:txBody>
      <dsp:txXfrm>
        <a:off x="3926863" y="2540318"/>
        <a:ext cx="3227753" cy="1450709"/>
      </dsp:txXfrm>
    </dsp:sp>
    <dsp:sp modelId="{30568889-0B6B-45F7-8DBB-B56D16260E32}">
      <dsp:nvSpPr>
        <dsp:cNvPr id="0" name=""/>
        <dsp:cNvSpPr/>
      </dsp:nvSpPr>
      <dsp:spPr>
        <a:xfrm>
          <a:off x="5310275" y="3791446"/>
          <a:ext cx="2013612" cy="658631"/>
        </a:xfrm>
        <a:prstGeom prst="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prstClr val="white">
              <a:lumMod val="6500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Maximilian Pfaller</a:t>
          </a:r>
          <a:b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</a:br>
          <a: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Denis Rösler</a:t>
          </a:r>
          <a:b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</a:br>
          <a: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Dominik Knauer</a:t>
          </a:r>
        </a:p>
      </dsp:txBody>
      <dsp:txXfrm>
        <a:off x="5310275" y="3791446"/>
        <a:ext cx="2013612" cy="658631"/>
      </dsp:txXfrm>
    </dsp:sp>
    <dsp:sp modelId="{9B9535DD-D66C-4A90-BC79-6FA3302975A6}">
      <dsp:nvSpPr>
        <dsp:cNvPr id="0" name=""/>
        <dsp:cNvSpPr/>
      </dsp:nvSpPr>
      <dsp:spPr>
        <a:xfrm>
          <a:off x="7695203" y="2540318"/>
          <a:ext cx="3360070" cy="14507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6346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>
              <a:latin typeface="+mn-lt"/>
            </a:rPr>
            <a:t>TP 3: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latin typeface="+mn-lt"/>
            </a:rPr>
            <a:t>Darstellung der Objektlisten in RVIZ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latin typeface="+mn-lt"/>
            </a:rPr>
            <a:t>Erstellung einer GUI zum post-</a:t>
          </a:r>
          <a:r>
            <a:rPr lang="de-DE" sz="1400" kern="1200" dirty="0" err="1">
              <a:latin typeface="+mn-lt"/>
            </a:rPr>
            <a:t>processing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latin typeface="+mn-lt"/>
            </a:rPr>
            <a:t>Auswertung der generierten Daten</a:t>
          </a:r>
        </a:p>
      </dsp:txBody>
      <dsp:txXfrm>
        <a:off x="7695203" y="2540318"/>
        <a:ext cx="3360070" cy="1450709"/>
      </dsp:txXfrm>
    </dsp:sp>
    <dsp:sp modelId="{073E8542-86D6-498C-9936-9B2F0AE31D27}">
      <dsp:nvSpPr>
        <dsp:cNvPr id="0" name=""/>
        <dsp:cNvSpPr/>
      </dsp:nvSpPr>
      <dsp:spPr>
        <a:xfrm>
          <a:off x="9211465" y="3790655"/>
          <a:ext cx="2013612" cy="660214"/>
        </a:xfrm>
        <a:prstGeom prst="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prstClr val="white">
              <a:lumMod val="6500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Tobias Wagner</a:t>
          </a:r>
          <a:b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</a:br>
          <a: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Maximilian Haindl</a:t>
          </a:r>
          <a:b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</a:br>
          <a: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Christoph Zach</a:t>
          </a:r>
        </a:p>
      </dsp:txBody>
      <dsp:txXfrm>
        <a:off x="9211465" y="3790655"/>
        <a:ext cx="2013612" cy="660214"/>
      </dsp:txXfrm>
    </dsp:sp>
    <dsp:sp modelId="{A30E0517-F715-40A2-A154-930911CD1EB3}">
      <dsp:nvSpPr>
        <dsp:cNvPr id="0" name=""/>
        <dsp:cNvSpPr/>
      </dsp:nvSpPr>
      <dsp:spPr>
        <a:xfrm>
          <a:off x="2895078" y="1434379"/>
          <a:ext cx="2237347" cy="5419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6346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>
              <a:latin typeface="+mn-lt"/>
            </a:rPr>
            <a:t>Projektleitung</a:t>
          </a:r>
        </a:p>
      </dsp:txBody>
      <dsp:txXfrm>
        <a:off x="2895078" y="1434379"/>
        <a:ext cx="2237347" cy="541933"/>
      </dsp:txXfrm>
    </dsp:sp>
    <dsp:sp modelId="{05B31DA7-B0DE-4230-ABEE-F733352DC5F3}">
      <dsp:nvSpPr>
        <dsp:cNvPr id="0" name=""/>
        <dsp:cNvSpPr/>
      </dsp:nvSpPr>
      <dsp:spPr>
        <a:xfrm>
          <a:off x="3257371" y="1770654"/>
          <a:ext cx="2013612" cy="386133"/>
        </a:xfrm>
        <a:prstGeom prst="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prstClr val="white">
              <a:lumMod val="6500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+mn-lt"/>
              <a:ea typeface="+mn-ea"/>
              <a:cs typeface="+mn-cs"/>
            </a:rPr>
            <a:t>Christoph Zach</a:t>
          </a:r>
        </a:p>
      </dsp:txBody>
      <dsp:txXfrm>
        <a:off x="3257371" y="1770654"/>
        <a:ext cx="2013612" cy="3861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39E342-F6A9-4F29-9B27-B9C233E73F2C}" type="datetimeFigureOut">
              <a:rPr lang="de-DE" smtClean="0"/>
              <a:t>01.07.2020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6CFAF-25DC-4335-BB6F-0DF8AAA92CE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1255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0978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26E442-9049-4F28-8297-9299098C6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6C3FD1D-37D4-4805-9782-08B1943A1A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D369DA-C464-46CC-9775-8C5BAA0B3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A8B5CC-4AFE-437F-AD65-4B1F73654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92C7D2-8322-477C-B637-1CE90445F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DD11F7-7F8C-487E-BE0B-3F9CCF3F4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0006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2278A50-2FCF-4C3F-B9DE-A768A2F91A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A8D8C13-66C5-4812-AD8E-F8E0A51F6A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013243-84A3-46CB-B6AC-0585B5F2B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19E598-63D9-4979-B09C-6C076DFC6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E62B77-4493-41A2-9F88-5BD0E3E63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DD11F7-7F8C-487E-BE0B-3F9CCF3F4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5213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3" y="1770964"/>
            <a:ext cx="11064000" cy="47404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15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5" name="Foliennummernplatzhalt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A07125-F287-674A-B4D8-FED3251FDE20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0410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Foliennummernplatzhalt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D8FB2E-9454-CC40-B155-B924620EFC86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22485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3" y="1770964"/>
            <a:ext cx="11064000" cy="47404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15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5" name="Foliennummernplatzhalt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A07125-F287-674A-B4D8-FED3251FDE20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36755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3" y="1770960"/>
            <a:ext cx="11064000" cy="10643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20" name="Textplatzhalter 15"/>
          <p:cNvSpPr>
            <a:spLocks noGrp="1"/>
          </p:cNvSpPr>
          <p:nvPr>
            <p:ph type="body" sz="quarter" idx="19"/>
          </p:nvPr>
        </p:nvSpPr>
        <p:spPr>
          <a:xfrm>
            <a:off x="632884" y="2978941"/>
            <a:ext cx="11063816" cy="3528000"/>
          </a:xfrm>
          <a:prstGeom prst="rect">
            <a:avLst/>
          </a:prstGeom>
        </p:spPr>
        <p:txBody>
          <a:bodyPr/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6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6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6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6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6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5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6" name="Foliennummernplatzhalter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4D81EC-8C31-054F-B717-4ACEB33BE349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5916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platzhalter 15"/>
          <p:cNvSpPr>
            <a:spLocks noGrp="1"/>
          </p:cNvSpPr>
          <p:nvPr>
            <p:ph type="body" sz="quarter" idx="19"/>
          </p:nvPr>
        </p:nvSpPr>
        <p:spPr>
          <a:xfrm>
            <a:off x="632884" y="1766888"/>
            <a:ext cx="11063816" cy="4741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8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8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8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8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8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0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5" name="Foliennummernplatzhalter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E9E765-94CE-0941-BE99-F43834E80C33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10037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3604" y="1767840"/>
            <a:ext cx="11055617" cy="47412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14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5" name="Foliennummernplatzhalt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A4BB87-D65B-B741-90D0-3BFE1FF2D190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19896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8" y="1770964"/>
            <a:ext cx="5402103" cy="47404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/>
          </a:p>
        </p:txBody>
      </p:sp>
      <p:sp>
        <p:nvSpPr>
          <p:cNvPr id="15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Foliennummernplatzhalter 10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549947-ECEE-CD4E-8E00-25DB9EFCD1C0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6702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/>
          </a:p>
        </p:txBody>
      </p:sp>
      <p:sp>
        <p:nvSpPr>
          <p:cNvPr id="15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0" name="Bildplatzhalter 13"/>
          <p:cNvSpPr>
            <a:spLocks noGrp="1"/>
          </p:cNvSpPr>
          <p:nvPr>
            <p:ph type="pic" sz="quarter" idx="18"/>
          </p:nvPr>
        </p:nvSpPr>
        <p:spPr>
          <a:xfrm>
            <a:off x="632368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/>
          </a:p>
        </p:txBody>
      </p:sp>
      <p:sp>
        <p:nvSpPr>
          <p:cNvPr id="11" name="Textplatzhalter 16"/>
          <p:cNvSpPr>
            <a:spLocks noGrp="1"/>
          </p:cNvSpPr>
          <p:nvPr>
            <p:ph type="body" sz="quarter" idx="19"/>
          </p:nvPr>
        </p:nvSpPr>
        <p:spPr>
          <a:xfrm>
            <a:off x="632369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Foliennummernplatzhalter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C90C2B-DDFC-DE4D-9708-9CA1E81D3CA7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8514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7B5A0E-688D-43EE-9A41-E30FF2677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26626C-DD08-4781-A5A2-FE0C7D1A0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4C8DEA-AD85-4DD6-B191-E7C099804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9C124E-8097-4276-802E-A83F35219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F0A941-31B7-42DD-B8E3-52B2014AD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DD11F7-7F8C-487E-BE0B-3F9CCF3F4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41716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.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/>
          </a:p>
        </p:txBody>
      </p:sp>
      <p:sp>
        <p:nvSpPr>
          <p:cNvPr id="18" name="Textplatzhalter 15"/>
          <p:cNvSpPr>
            <a:spLocks noGrp="1"/>
          </p:cNvSpPr>
          <p:nvPr>
            <p:ph type="body" sz="quarter" idx="20"/>
          </p:nvPr>
        </p:nvSpPr>
        <p:spPr>
          <a:xfrm>
            <a:off x="632884" y="1771655"/>
            <a:ext cx="5401253" cy="4739759"/>
          </a:xfrm>
          <a:prstGeom prst="rect">
            <a:avLst/>
          </a:prstGeom>
        </p:spPr>
        <p:txBody>
          <a:bodyPr/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6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6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6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6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6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2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10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5DF636-10E3-C843-BAEB-4F17E52BCE01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06281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Aufz.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8" y="1770960"/>
            <a:ext cx="5402103" cy="16099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/>
          </a:p>
        </p:txBody>
      </p:sp>
      <p:sp>
        <p:nvSpPr>
          <p:cNvPr id="23" name="Textplatzhalter 15"/>
          <p:cNvSpPr>
            <a:spLocks noGrp="1"/>
          </p:cNvSpPr>
          <p:nvPr>
            <p:ph type="body" sz="quarter" idx="20"/>
          </p:nvPr>
        </p:nvSpPr>
        <p:spPr>
          <a:xfrm>
            <a:off x="632884" y="3541926"/>
            <a:ext cx="5401253" cy="2969489"/>
          </a:xfrm>
          <a:prstGeom prst="rect">
            <a:avLst/>
          </a:prstGeom>
        </p:spPr>
        <p:txBody>
          <a:bodyPr/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6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6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6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6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6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6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5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Foliennummernplatzhalter 10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35EDBF-F42E-4A47-ACDB-0E72DDFC05E8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2015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E76110-C5DB-4D3E-9C64-271509B65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CC870B-AF47-4404-901E-0E7472ABD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45D4B7-1914-43D9-8246-47E9FCB22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8E041D-58B3-4A74-8583-59A86F842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BE35AD-56AB-486A-80D4-2C8B657B5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DD11F7-7F8C-487E-BE0B-3F9CCF3F4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3994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0F2446-CE7D-404A-97AA-195032DBB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00616C-35D5-40CA-BFA9-BD9E8F5C67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A913D86-83C0-4D93-94BD-F629097AC6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5BE3C84-6A7E-4012-82B2-42A64FF7E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5634D69-3555-42EE-9D41-2B03145E0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F5EB389-586E-469E-B90F-E3667380C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DD11F7-7F8C-487E-BE0B-3F9CCF3F4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7328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E1F85C-8114-418B-92B9-9AE86B3EB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2A8A977-EFEC-45BF-92AA-7DAAD3423B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B067FEE-5257-4E4C-8674-C30F921F95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CF739B9-51EA-4539-8DCC-A533662F2A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2005043-DB81-4442-8ED8-D4E9F9DC7F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398A461-E707-4581-8D29-F85C340AF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066418C-7C77-47FA-BA6A-F43DD243C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1452071-1986-4A31-B54F-9324424DD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DD11F7-7F8C-487E-BE0B-3F9CCF3F4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4570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188394-4411-4BD2-A3D9-F28899B85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6EE6344-5416-4F8A-9421-A1B49876A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030269-9652-47FE-B6E1-389019647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2B2E2D-813F-466C-BEE7-743488784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DD11F7-7F8C-487E-BE0B-3F9CCF3F4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3183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5095405-18F9-4B36-B834-1BF2EBA54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3232E3C-683D-47DE-AE16-C56E5D76C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4C40F0C-36BD-4FB0-A2ED-CC8C3D7A3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DD11F7-7F8C-487E-BE0B-3F9CCF3F4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3511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F62F01-8A77-4FD9-A1C9-9E9028C1B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3AD6C8-A0A7-4081-B6B3-FFF0498F6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F0CE983-7AC0-437B-A926-40F47A5949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ABABB5-A1F0-4391-91AD-0EAF73C35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C820316-B1F8-476C-AADF-34FB70110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4EF76D4-D66E-4A3A-87D3-B075E6E1B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DD11F7-7F8C-487E-BE0B-3F9CCF3F4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989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F4166C-AFFC-4896-B6CD-F21253BEE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0CA7F11-BB40-4C58-8981-C9BC68FEB5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B901C14-138C-4FD4-A26E-59B6000755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F73A946-06B7-4D40-B6D9-807C416E0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8D490E4-1A08-469E-A513-99916E956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3AC82C7-CCBE-4D7B-9036-5F03096D0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DD11F7-7F8C-487E-BE0B-3F9CCF3F4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7652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6.emf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5.emf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4.emf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B2410B-2CAC-4356-AA86-8664BFAD7A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90E951-AE3C-4B23-996C-98051229B8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pic>
        <p:nvPicPr>
          <p:cNvPr id="7" name="Bild 12">
            <a:extLst>
              <a:ext uri="{FF2B5EF4-FFF2-40B4-BE49-F238E27FC236}">
                <a16:creationId xmlns:a16="http://schemas.microsoft.com/office/drawing/2014/main" id="{29133DF7-C070-45E6-8C3E-C6B1D48BE1A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124"/>
            <a:ext cx="9144000" cy="6492875"/>
          </a:xfrm>
          <a:prstGeom prst="rect">
            <a:avLst/>
          </a:prstGeom>
        </p:spPr>
      </p:pic>
      <p:sp>
        <p:nvSpPr>
          <p:cNvPr id="9" name="Untertitel 2">
            <a:extLst>
              <a:ext uri="{FF2B5EF4-FFF2-40B4-BE49-F238E27FC236}">
                <a16:creationId xmlns:a16="http://schemas.microsoft.com/office/drawing/2014/main" id="{3050D6C7-C304-4AC3-A22C-EBBA56DCEB6A}"/>
              </a:ext>
            </a:extLst>
          </p:cNvPr>
          <p:cNvSpPr txBox="1">
            <a:spLocks/>
          </p:cNvSpPr>
          <p:nvPr userDrawn="1"/>
        </p:nvSpPr>
        <p:spPr>
          <a:xfrm>
            <a:off x="4093368" y="3372107"/>
            <a:ext cx="7371557" cy="165477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i="1" kern="1200" baseline="0">
                <a:solidFill>
                  <a:srgbClr val="00599C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Development of an autonomous driving environment model visualization based on object list level</a:t>
            </a:r>
            <a:endParaRPr lang="de-DE" dirty="0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0E70AAB9-EA9A-45ED-BE6A-2DCB08D0B599}"/>
              </a:ext>
            </a:extLst>
          </p:cNvPr>
          <p:cNvSpPr txBox="1">
            <a:spLocks/>
          </p:cNvSpPr>
          <p:nvPr userDrawn="1"/>
        </p:nvSpPr>
        <p:spPr>
          <a:xfrm>
            <a:off x="8721725" y="6231025"/>
            <a:ext cx="2743200" cy="365125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r" defTabSz="914400" rtl="0" eaLnBrk="1" latinLnBrk="0" hangingPunct="1">
              <a:defRPr sz="1600" kern="1200">
                <a:solidFill>
                  <a:srgbClr val="00599C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E47B7E-1879-468C-AC6C-74FE3DD743D1}" type="datetime1">
              <a:rPr lang="de-DE" smtClean="0"/>
              <a:pPr/>
              <a:t>01.07.2020</a:t>
            </a:fld>
            <a:endParaRPr lang="de-DE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5C80C98B-E4F3-41B4-8126-3C43F1463A74}"/>
              </a:ext>
            </a:extLst>
          </p:cNvPr>
          <p:cNvSpPr txBox="1">
            <a:spLocks/>
          </p:cNvSpPr>
          <p:nvPr userDrawn="1"/>
        </p:nvSpPr>
        <p:spPr>
          <a:xfrm>
            <a:off x="6096000" y="5160963"/>
            <a:ext cx="5368925" cy="5524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b="1" i="1" kern="1200" baseline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b="1" i="0" kern="1200" baseline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b="1" i="0" kern="1200" baseline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b="1" i="0" kern="1200" baseline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b="1" i="0" kern="1200" baseline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Sommersemester 2020</a:t>
            </a:r>
          </a:p>
        </p:txBody>
      </p:sp>
      <p:pic>
        <p:nvPicPr>
          <p:cNvPr id="13" name="Grafik 12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B29F7AB2-42F1-42D3-A274-07C9D8E82C1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750" y="365124"/>
            <a:ext cx="254317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182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545"/>
          <a:stretch/>
        </p:blipFill>
        <p:spPr>
          <a:xfrm>
            <a:off x="0" y="0"/>
            <a:ext cx="407406" cy="6858000"/>
          </a:xfrm>
          <a:prstGeom prst="rect">
            <a:avLst/>
          </a:prstGeom>
        </p:spPr>
      </p:pic>
      <p:sp>
        <p:nvSpPr>
          <p:cNvPr id="10" name="Fußzeilenplatzhalter 8"/>
          <p:cNvSpPr txBox="1">
            <a:spLocks/>
          </p:cNvSpPr>
          <p:nvPr/>
        </p:nvSpPr>
        <p:spPr>
          <a:xfrm>
            <a:off x="504825" y="6583363"/>
            <a:ext cx="1096963" cy="207962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457200" rtl="0" eaLnBrk="1" latinLnBrk="0" hangingPunct="1">
              <a:defRPr sz="800" kern="1200">
                <a:solidFill>
                  <a:srgbClr val="005A9B"/>
                </a:solidFill>
                <a:latin typeface="Arial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2052" name="Titelplatzhalter 16"/>
          <p:cNvSpPr>
            <a:spLocks noGrp="1"/>
          </p:cNvSpPr>
          <p:nvPr>
            <p:ph type="title"/>
          </p:nvPr>
        </p:nvSpPr>
        <p:spPr bwMode="auto">
          <a:xfrm>
            <a:off x="393700" y="406400"/>
            <a:ext cx="9753600" cy="3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2053" name="Textplatzhalter 17"/>
          <p:cNvSpPr>
            <a:spLocks noGrp="1"/>
          </p:cNvSpPr>
          <p:nvPr>
            <p:ph type="body" idx="1"/>
          </p:nvPr>
        </p:nvSpPr>
        <p:spPr bwMode="auto">
          <a:xfrm>
            <a:off x="633413" y="1766888"/>
            <a:ext cx="11064875" cy="474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0" name="Foliennummernplatzhalter 10"/>
          <p:cNvSpPr>
            <a:spLocks noGrp="1"/>
          </p:cNvSpPr>
          <p:nvPr>
            <p:ph type="sldNum" sz="quarter" idx="4"/>
          </p:nvPr>
        </p:nvSpPr>
        <p:spPr>
          <a:xfrm>
            <a:off x="393700" y="6627813"/>
            <a:ext cx="255588" cy="2079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baseline="0" smtClean="0">
                <a:solidFill>
                  <a:srgbClr val="005A9B"/>
                </a:solidFill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fld id="{F4603CEF-B396-964A-9571-AA9A38748142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2056" name="Textfeld 13"/>
          <p:cNvSpPr txBox="1">
            <a:spLocks noChangeArrowheads="1"/>
          </p:cNvSpPr>
          <p:nvPr userDrawn="1"/>
        </p:nvSpPr>
        <p:spPr bwMode="auto">
          <a:xfrm>
            <a:off x="633413" y="6627813"/>
            <a:ext cx="63856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800" dirty="0"/>
              <a:t> Technische Hochschule Ingolstadt   |   </a:t>
            </a:r>
            <a:r>
              <a:rPr lang="en-US" sz="800" dirty="0"/>
              <a:t>Development of an autonomous driving environment model visualization based on object list level</a:t>
            </a:r>
            <a:endParaRPr lang="de-DE" sz="800" dirty="0"/>
          </a:p>
          <a:p>
            <a:endParaRPr lang="de-DE" sz="800" dirty="0"/>
          </a:p>
        </p:txBody>
      </p:sp>
      <p:pic>
        <p:nvPicPr>
          <p:cNvPr id="9" name="Bild 6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78" t="3003" b="83303"/>
          <a:stretch/>
        </p:blipFill>
        <p:spPr>
          <a:xfrm>
            <a:off x="10963703" y="101149"/>
            <a:ext cx="1062681" cy="93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726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</p:sldLayoutIdLst>
  <p:hf sldNum="0" hdr="0" ftr="0" dt="0"/>
  <p:txStyles>
    <p:titleStyle>
      <a:lvl1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3"/>
        </a:buBlip>
        <a:defRPr b="1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358775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3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719138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3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79500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3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439863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3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slide" Target="slide35.xm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slide" Target="slide29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11" Type="http://schemas.openxmlformats.org/officeDocument/2006/relationships/slide" Target="slide16.xml"/><Relationship Id="rId5" Type="http://schemas.openxmlformats.org/officeDocument/2006/relationships/image" Target="../media/image10.png"/><Relationship Id="rId10" Type="http://schemas.openxmlformats.org/officeDocument/2006/relationships/slide" Target="slide9.xml"/><Relationship Id="rId4" Type="http://schemas.openxmlformats.org/officeDocument/2006/relationships/image" Target="../media/image9.png"/><Relationship Id="rId9" Type="http://schemas.openxmlformats.org/officeDocument/2006/relationships/slide" Target="slide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9.png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8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9.png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8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9.png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8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9.png"/><Relationship Id="rId7" Type="http://schemas.openxmlformats.org/officeDocument/2006/relationships/image" Target="NUL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NULL"/><Relationship Id="rId1" Type="http://schemas.openxmlformats.org/officeDocument/2006/relationships/slideLayout" Target="../slideLayouts/slideLayout18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ihs.org/media/f6a24355-fe4b-4d71-bd19-0aab8b39aa7e/TfEBAA/Ratings/Protocols/current/test/protocol%20pedestrian%20aeb.pdf" TargetMode="External"/><Relationship Id="rId2" Type="http://schemas.openxmlformats.org/officeDocument/2006/relationships/hyperlink" Target="https://carla.readthedocs.io/en/0.9.8/adv_rendering_options/" TargetMode="Externa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www.youtube.com/watch?v=Hp8Dz-Zek2E" TargetMode="External"/><Relationship Id="rId4" Type="http://schemas.openxmlformats.org/officeDocument/2006/relationships/hyperlink" Target="https://d-nb.info/113647157X/34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7550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1: Simulation NCAP-Testszenario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CARLA 0.9.8 Simulator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4772307-905F-4B98-8695-8B4A0F16FB0B}"/>
              </a:ext>
            </a:extLst>
          </p:cNvPr>
          <p:cNvSpPr txBox="1"/>
          <p:nvPr/>
        </p:nvSpPr>
        <p:spPr>
          <a:xfrm>
            <a:off x="879244" y="6112933"/>
            <a:ext cx="5335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Veranschaulichung des CARLA-Simulators [4]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FBC8619-0FBE-4DE9-BA01-C09986BF6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125" y="1307397"/>
            <a:ext cx="8724550" cy="486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652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1: Simulation NCAP-Testszenario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CARLA 0.9.8 Simulator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639AB95-04EF-44DE-A57D-1818AA7FC306}"/>
              </a:ext>
            </a:extLst>
          </p:cNvPr>
          <p:cNvSpPr txBox="1"/>
          <p:nvPr/>
        </p:nvSpPr>
        <p:spPr>
          <a:xfrm>
            <a:off x="539260" y="1688464"/>
            <a:ext cx="6198892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Karten, Fahrzeuge und Passanten frei wähl- bzw. positionierbar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Volle Kontrolle über statische und dynamische Aktoren, Wetterbedingungen und Lichtverhältnisse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Variable Sensorpositionierung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Ausführbar mit Python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ROS Integration 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3AD37F1-55C1-4D46-80B2-A8D862449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152" y="1859975"/>
            <a:ext cx="5255182" cy="292396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A99C21D-F75C-4962-BFEF-BBEC4B6D35F8}"/>
              </a:ext>
            </a:extLst>
          </p:cNvPr>
          <p:cNvSpPr txBox="1"/>
          <p:nvPr/>
        </p:nvSpPr>
        <p:spPr>
          <a:xfrm>
            <a:off x="6698202" y="4832336"/>
            <a:ext cx="53350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i="1" dirty="0">
                <a:latin typeface="+mj-lt"/>
              </a:rPr>
              <a:t>Ausschnitt aus CARLA mit diversen erzeugten Fahrzeugen und Passanten [1]</a:t>
            </a:r>
          </a:p>
        </p:txBody>
      </p:sp>
    </p:spTree>
    <p:extLst>
      <p:ext uri="{BB962C8B-B14F-4D97-AF65-F5344CB8AC3E}">
        <p14:creationId xmlns:p14="http://schemas.microsoft.com/office/powerpoint/2010/main" val="2714879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1: Simulation NCAP-Testszenario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NCAP Car-</a:t>
            </a:r>
            <a:r>
              <a:rPr lang="de-DE" dirty="0" err="1"/>
              <a:t>to</a:t>
            </a:r>
            <a:r>
              <a:rPr lang="de-DE" dirty="0"/>
              <a:t>-</a:t>
            </a:r>
            <a:r>
              <a:rPr lang="de-DE" dirty="0" err="1"/>
              <a:t>Pedestrian</a:t>
            </a:r>
            <a:r>
              <a:rPr lang="de-DE" dirty="0"/>
              <a:t> </a:t>
            </a:r>
            <a:r>
              <a:rPr lang="de-DE" dirty="0" err="1"/>
              <a:t>Nearside</a:t>
            </a:r>
            <a:r>
              <a:rPr lang="de-DE" dirty="0"/>
              <a:t> Child 50 % Test (CPNC-50)</a:t>
            </a:r>
          </a:p>
        </p:txBody>
      </p:sp>
      <p:graphicFrame>
        <p:nvGraphicFramePr>
          <p:cNvPr id="2" name="Tabelle 5">
            <a:extLst>
              <a:ext uri="{FF2B5EF4-FFF2-40B4-BE49-F238E27FC236}">
                <a16:creationId xmlns:a16="http://schemas.microsoft.com/office/drawing/2014/main" id="{40D7B331-AA83-4426-9637-9CC3909D5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773091"/>
              </p:ext>
            </p:extLst>
          </p:nvPr>
        </p:nvGraphicFramePr>
        <p:xfrm>
          <a:off x="549592" y="1637234"/>
          <a:ext cx="5884460" cy="355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2230">
                  <a:extLst>
                    <a:ext uri="{9D8B030D-6E8A-4147-A177-3AD203B41FA5}">
                      <a16:colId xmlns:a16="http://schemas.microsoft.com/office/drawing/2014/main" val="2696085002"/>
                    </a:ext>
                  </a:extLst>
                </a:gridCol>
                <a:gridCol w="2942230">
                  <a:extLst>
                    <a:ext uri="{9D8B030D-6E8A-4147-A177-3AD203B41FA5}">
                      <a16:colId xmlns:a16="http://schemas.microsoft.com/office/drawing/2014/main" val="3597260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600" dirty="0"/>
                        <a:t>Eckdaten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CPNC-50 Testszenario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454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Geschwindigkeit Ego-Fahrzeug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40 km/h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3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Geschwindigkeit Fußgänger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5 km/h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69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Weg und Körperhaltung des Fußgängers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Aufrechtes überqueren der Straße von R-nach-L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975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Körpergröße des Fußgängers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Kind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821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Relative Überlappung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50 %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832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Startposition Ego-Fahrzeug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100 m hinter dem Kind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038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Startposition Kind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7 m rechts vom 50 % Punkt des Ego-Fahrzeugs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348891"/>
                  </a:ext>
                </a:extLst>
              </a:tr>
            </a:tbl>
          </a:graphicData>
        </a:graphic>
      </p:graphicFrame>
      <p:pic>
        <p:nvPicPr>
          <p:cNvPr id="8" name="Grafik 7">
            <a:extLst>
              <a:ext uri="{FF2B5EF4-FFF2-40B4-BE49-F238E27FC236}">
                <a16:creationId xmlns:a16="http://schemas.microsoft.com/office/drawing/2014/main" id="{2559633C-7F24-47B2-8452-C6389B0E0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714" y="773162"/>
            <a:ext cx="3551228" cy="54411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DC4145F-F76F-43EF-8AF7-08A92D650020}"/>
              </a:ext>
            </a:extLst>
          </p:cNvPr>
          <p:cNvSpPr txBox="1"/>
          <p:nvPr/>
        </p:nvSpPr>
        <p:spPr>
          <a:xfrm>
            <a:off x="7233714" y="6214314"/>
            <a:ext cx="3551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i="1" dirty="0"/>
              <a:t>NCAP CPNC-50 Testszenario (Zeitpunkt: Kind wird für das Ego-Fahrzeug sichtbar) [</a:t>
            </a:r>
            <a:r>
              <a:rPr lang="pt-BR" sz="1000" i="1" dirty="0"/>
              <a:t>2]</a:t>
            </a:r>
          </a:p>
          <a:p>
            <a:endParaRPr lang="de-DE" sz="1200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F3412D9-82E1-4685-8C2F-ABA51F4F1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4863" y="38639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26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1: Simulation NCAP-Testszenario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NCAP Car-</a:t>
            </a:r>
            <a:r>
              <a:rPr lang="de-DE" dirty="0" err="1"/>
              <a:t>to</a:t>
            </a:r>
            <a:r>
              <a:rPr lang="de-DE" dirty="0"/>
              <a:t>-</a:t>
            </a:r>
            <a:r>
              <a:rPr lang="de-DE" dirty="0" err="1"/>
              <a:t>Pedestrian</a:t>
            </a:r>
            <a:r>
              <a:rPr lang="de-DE" dirty="0"/>
              <a:t> </a:t>
            </a:r>
            <a:r>
              <a:rPr lang="de-DE" dirty="0" err="1"/>
              <a:t>Nearside</a:t>
            </a:r>
            <a:r>
              <a:rPr lang="de-DE" dirty="0"/>
              <a:t> Child 50 % Test (CPNC-50)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F3412D9-82E1-4685-8C2F-ABA51F4F1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4863" y="38639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0D9EE52-0B78-4CE0-8C97-0C393EAFB7F5}"/>
              </a:ext>
            </a:extLst>
          </p:cNvPr>
          <p:cNvSpPr txBox="1"/>
          <p:nvPr/>
        </p:nvSpPr>
        <p:spPr>
          <a:xfrm>
            <a:off x="478783" y="6204979"/>
            <a:ext cx="72812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i="1" dirty="0"/>
              <a:t>CARLA NCAP CPNC-50 Testszenario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427F6C-18F1-49C3-89F2-2F155E03A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66" y="1331034"/>
            <a:ext cx="8745391" cy="487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63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1: Simulation NCAP-Testszenario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Generieren der Ground-Truth Daten </a:t>
            </a:r>
          </a:p>
          <a:p>
            <a:endParaRPr lang="de-DE" dirty="0"/>
          </a:p>
        </p:txBody>
      </p:sp>
      <p:graphicFrame>
        <p:nvGraphicFramePr>
          <p:cNvPr id="2" name="Tabelle 5">
            <a:extLst>
              <a:ext uri="{FF2B5EF4-FFF2-40B4-BE49-F238E27FC236}">
                <a16:creationId xmlns:a16="http://schemas.microsoft.com/office/drawing/2014/main" id="{40D7B331-AA83-4426-9637-9CC3909D5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570932"/>
              </p:ext>
            </p:extLst>
          </p:nvPr>
        </p:nvGraphicFramePr>
        <p:xfrm>
          <a:off x="549591" y="1379388"/>
          <a:ext cx="6615979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220">
                  <a:extLst>
                    <a:ext uri="{9D8B030D-6E8A-4147-A177-3AD203B41FA5}">
                      <a16:colId xmlns:a16="http://schemas.microsoft.com/office/drawing/2014/main" val="269608500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59726044"/>
                    </a:ext>
                  </a:extLst>
                </a:gridCol>
                <a:gridCol w="3291839">
                  <a:extLst>
                    <a:ext uri="{9D8B030D-6E8A-4147-A177-3AD203B41FA5}">
                      <a16:colId xmlns:a16="http://schemas.microsoft.com/office/drawing/2014/main" val="3358236183"/>
                    </a:ext>
                  </a:extLst>
                </a:gridCol>
              </a:tblGrid>
              <a:tr h="432765">
                <a:tc>
                  <a:txBody>
                    <a:bodyPr/>
                    <a:lstStyle/>
                    <a:p>
                      <a:r>
                        <a:rPr lang="de-DE" sz="1200" dirty="0"/>
                        <a:t>Objects List m</a:t>
                      </a:r>
                      <a:r>
                        <a:rPr lang="de-DE" sz="1200"/>
                        <a:t>essage</a:t>
                      </a:r>
                      <a:r>
                        <a:rPr lang="de-DE" sz="1200" dirty="0"/>
                        <a:t> Vektor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Erzeugung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454354"/>
                  </a:ext>
                </a:extLst>
              </a:tr>
              <a:tr h="304538">
                <a:tc>
                  <a:txBody>
                    <a:bodyPr/>
                    <a:lstStyle/>
                    <a:p>
                      <a:r>
                        <a:rPr lang="de-DE" sz="1200" dirty="0"/>
                        <a:t>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Bounding</a:t>
                      </a:r>
                      <a:r>
                        <a:rPr lang="de-DE" sz="1200" dirty="0"/>
                        <a:t>-box (statisch)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Klassifizierung der Objekte in Gruppen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30830"/>
                  </a:ext>
                </a:extLst>
              </a:tr>
              <a:tr h="304538">
                <a:tc>
                  <a:txBody>
                    <a:bodyPr/>
                    <a:lstStyle/>
                    <a:p>
                      <a:r>
                        <a:rPr lang="de-DE" sz="1200" dirty="0"/>
                        <a:t>Dimension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Bounding</a:t>
                      </a:r>
                      <a:r>
                        <a:rPr lang="de-DE" sz="1200" dirty="0"/>
                        <a:t>-box (statisch)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Abmessungen der Objekte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69468"/>
                  </a:ext>
                </a:extLst>
              </a:tr>
              <a:tr h="304538">
                <a:tc>
                  <a:txBody>
                    <a:bodyPr/>
                    <a:lstStyle/>
                    <a:p>
                      <a:r>
                        <a:rPr lang="de-DE" sz="1200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Bounding</a:t>
                      </a:r>
                      <a:r>
                        <a:rPr lang="de-DE" sz="1200" dirty="0"/>
                        <a:t>-box (statisch)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Sichtbare und verdeckte Kanten der Objekte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23095"/>
                  </a:ext>
                </a:extLst>
              </a:tr>
              <a:tr h="432765">
                <a:tc>
                  <a:txBody>
                    <a:bodyPr/>
                    <a:lstStyle/>
                    <a:p>
                      <a:r>
                        <a:rPr lang="de-DE" sz="1200" dirty="0" err="1"/>
                        <a:t>Geometric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Dynamisch berechnet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Position, Geschwindigkeit und Ausrichtung der Objekte relativ zum Ego-Fahrzeug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69422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9DC4145F-F76F-43EF-8AF7-08A92D650020}"/>
              </a:ext>
            </a:extLst>
          </p:cNvPr>
          <p:cNvSpPr txBox="1"/>
          <p:nvPr/>
        </p:nvSpPr>
        <p:spPr>
          <a:xfrm>
            <a:off x="7332869" y="5735062"/>
            <a:ext cx="43095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i="1" dirty="0"/>
              <a:t>Koordinatensystem der Fahrzeuge und des Fußgängers (Mitte) bzw. des Ego-Fahrzeugs (unten rechts) [3]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9007F3B-09A4-4F4A-9E16-B51336F822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5"/>
          <a:stretch/>
        </p:blipFill>
        <p:spPr>
          <a:xfrm>
            <a:off x="7430947" y="1097788"/>
            <a:ext cx="4211461" cy="46266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 descr="Ein Bild, das Screenshot, Vogel enthält.&#10;&#10;Automatisch generierte Beschreibung">
            <a:extLst>
              <a:ext uri="{FF2B5EF4-FFF2-40B4-BE49-F238E27FC236}">
                <a16:creationId xmlns:a16="http://schemas.microsoft.com/office/drawing/2014/main" id="{54EAC07C-4502-4F3C-9605-45FB062AA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0" y="3722764"/>
            <a:ext cx="6085607" cy="279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64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1: Simulation NCAP-Testszenario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Publizieren der Ground-Truth Daten in 2 Topics </a:t>
            </a:r>
          </a:p>
          <a:p>
            <a:endParaRPr lang="de-DE" dirty="0"/>
          </a:p>
        </p:txBody>
      </p:sp>
      <p:graphicFrame>
        <p:nvGraphicFramePr>
          <p:cNvPr id="2" name="Tabelle 5">
            <a:extLst>
              <a:ext uri="{FF2B5EF4-FFF2-40B4-BE49-F238E27FC236}">
                <a16:creationId xmlns:a16="http://schemas.microsoft.com/office/drawing/2014/main" id="{40D7B331-AA83-4426-9637-9CC3909D5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914099"/>
              </p:ext>
            </p:extLst>
          </p:nvPr>
        </p:nvGraphicFramePr>
        <p:xfrm>
          <a:off x="549591" y="1640978"/>
          <a:ext cx="6615979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755">
                  <a:extLst>
                    <a:ext uri="{9D8B030D-6E8A-4147-A177-3AD203B41FA5}">
                      <a16:colId xmlns:a16="http://schemas.microsoft.com/office/drawing/2014/main" val="2696085002"/>
                    </a:ext>
                  </a:extLst>
                </a:gridCol>
                <a:gridCol w="1383389">
                  <a:extLst>
                    <a:ext uri="{9D8B030D-6E8A-4147-A177-3AD203B41FA5}">
                      <a16:colId xmlns:a16="http://schemas.microsoft.com/office/drawing/2014/main" val="359726044"/>
                    </a:ext>
                  </a:extLst>
                </a:gridCol>
                <a:gridCol w="4166835">
                  <a:extLst>
                    <a:ext uri="{9D8B030D-6E8A-4147-A177-3AD203B41FA5}">
                      <a16:colId xmlns:a16="http://schemas.microsoft.com/office/drawing/2014/main" val="33582361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600" dirty="0"/>
                        <a:t>Topic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Sichtweise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Publizierte Daten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454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1.)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FOV der Kamera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Objekte im Sichtfeld der Kamera </a:t>
                      </a:r>
                      <a:br>
                        <a:rPr lang="de-DE" sz="1600" dirty="0"/>
                      </a:br>
                      <a:r>
                        <a:rPr lang="de-DE" sz="1600" dirty="0"/>
                        <a:t>(200 m, Öffnungswinkel gesamt 60 °, Position Front-Mitte des Ego-Fahrzeugs)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3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2.)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Godmode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Alle erzeugten Objekte über den gesamten Testzeitraum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69468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9DC4145F-F76F-43EF-8AF7-08A92D650020}"/>
              </a:ext>
            </a:extLst>
          </p:cNvPr>
          <p:cNvSpPr txBox="1"/>
          <p:nvPr/>
        </p:nvSpPr>
        <p:spPr>
          <a:xfrm>
            <a:off x="7482232" y="5795161"/>
            <a:ext cx="43095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i="1" dirty="0"/>
              <a:t>FOV der Kamera im Ego-Fahrzeugs</a:t>
            </a:r>
          </a:p>
        </p:txBody>
      </p:sp>
      <p:graphicFrame>
        <p:nvGraphicFramePr>
          <p:cNvPr id="11" name="Tabelle 5">
            <a:extLst>
              <a:ext uri="{FF2B5EF4-FFF2-40B4-BE49-F238E27FC236}">
                <a16:creationId xmlns:a16="http://schemas.microsoft.com/office/drawing/2014/main" id="{A1B03608-24A1-4203-A2FE-C87728666D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549042"/>
              </p:ext>
            </p:extLst>
          </p:nvPr>
        </p:nvGraphicFramePr>
        <p:xfrm>
          <a:off x="549590" y="4336127"/>
          <a:ext cx="6615979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755">
                  <a:extLst>
                    <a:ext uri="{9D8B030D-6E8A-4147-A177-3AD203B41FA5}">
                      <a16:colId xmlns:a16="http://schemas.microsoft.com/office/drawing/2014/main" val="2696085002"/>
                    </a:ext>
                  </a:extLst>
                </a:gridCol>
                <a:gridCol w="1383389">
                  <a:extLst>
                    <a:ext uri="{9D8B030D-6E8A-4147-A177-3AD203B41FA5}">
                      <a16:colId xmlns:a16="http://schemas.microsoft.com/office/drawing/2014/main" val="359726044"/>
                    </a:ext>
                  </a:extLst>
                </a:gridCol>
                <a:gridCol w="4166835">
                  <a:extLst>
                    <a:ext uri="{9D8B030D-6E8A-4147-A177-3AD203B41FA5}">
                      <a16:colId xmlns:a16="http://schemas.microsoft.com/office/drawing/2014/main" val="33582361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600" dirty="0"/>
                        <a:t>Topic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Sichtweise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Publizierte Daten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454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Ego-Fahrzeug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Geometrische Objektdaten des Ego-Fahrzeugs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30830"/>
                  </a:ext>
                </a:extLst>
              </a:tr>
            </a:tbl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id="{3A00137F-E2B9-4C01-A65A-132D084E5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733" y="1097788"/>
            <a:ext cx="4084674" cy="46867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39727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E85BBE2-30D7-4A22-A178-714BF9A3C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800"/>
            <a:ext cx="10948316" cy="327600"/>
          </a:xfrm>
        </p:spPr>
        <p:txBody>
          <a:bodyPr>
            <a:noAutofit/>
          </a:bodyPr>
          <a:lstStyle/>
          <a:p>
            <a:r>
              <a:rPr lang="de-DE" sz="4400" b="1" dirty="0"/>
              <a:t>TP2: Objektdetektion mit Kamerasensor</a:t>
            </a:r>
          </a:p>
        </p:txBody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67B37D67-932D-4220-BBCF-A06A92923B18}"/>
              </a:ext>
            </a:extLst>
          </p:cNvPr>
          <p:cNvSpPr txBox="1">
            <a:spLocks/>
          </p:cNvSpPr>
          <p:nvPr/>
        </p:nvSpPr>
        <p:spPr bwMode="auto">
          <a:xfrm>
            <a:off x="564000" y="1710749"/>
            <a:ext cx="11064000" cy="4740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57200" rtl="0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2pPr>
            <a:lvl3pPr marL="11430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3pPr>
            <a:lvl4pPr marL="16002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4pPr>
            <a:lvl5pPr marL="20574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de-DE" sz="3200" kern="0" dirty="0"/>
              <a:t>YOLO-Algorithmus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3200" kern="0" dirty="0" err="1"/>
              <a:t>Object</a:t>
            </a:r>
            <a:r>
              <a:rPr lang="de-DE" sz="3200" kern="0" dirty="0"/>
              <a:t> Tracker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3200" kern="0" dirty="0"/>
              <a:t>Tiefenkarte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3200" kern="0" dirty="0"/>
              <a:t>Publizieren der Kamera-Daten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949989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D28CA49-DED4-44F1-91A6-67AB47CCDE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YOLO bildet </a:t>
            </a:r>
            <a:r>
              <a:rPr lang="de-DE" sz="1800" dirty="0" err="1"/>
              <a:t>Bounding</a:t>
            </a:r>
            <a:r>
              <a:rPr lang="de-DE" sz="1800" dirty="0"/>
              <a:t>-boxes um detektierte Objekte</a:t>
            </a:r>
          </a:p>
          <a:p>
            <a:pPr>
              <a:buFontTx/>
              <a:buChar char="-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Diese enthalten einen Namen und die Confidence der Objekte</a:t>
            </a:r>
          </a:p>
          <a:p>
            <a:pPr>
              <a:buFontTx/>
              <a:buChar char="-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err="1"/>
              <a:t>Bounding</a:t>
            </a:r>
            <a:r>
              <a:rPr lang="de-DE" sz="1800" dirty="0"/>
              <a:t>-boxes werden von uns für die Objektdetektion verwendet und benötigte Werte werden als Variablen weitergegeben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2: Objektdetektion mit Kamerasensor</a:t>
            </a:r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>
          <a:xfrm>
            <a:off x="393600" y="739601"/>
            <a:ext cx="9753600" cy="342054"/>
          </a:xfrm>
        </p:spPr>
        <p:txBody>
          <a:bodyPr>
            <a:normAutofit lnSpcReduction="10000"/>
          </a:bodyPr>
          <a:lstStyle/>
          <a:p>
            <a:r>
              <a:rPr lang="de-DE" dirty="0"/>
              <a:t>YOLO</a:t>
            </a:r>
          </a:p>
          <a:p>
            <a:endParaRPr lang="de-DE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2: Objektdetektion mit Kamerasensor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YOLO</a:t>
            </a:r>
          </a:p>
        </p:txBody>
      </p:sp>
      <p:pic>
        <p:nvPicPr>
          <p:cNvPr id="8" name="Bildplatzhalter 7" descr="Ein Bild, das Straße, Verkehr, Stadt, Licht enthält.&#10;&#10;Automatisch generierte Beschreibung">
            <a:extLst>
              <a:ext uri="{FF2B5EF4-FFF2-40B4-BE49-F238E27FC236}">
                <a16:creationId xmlns:a16="http://schemas.microsoft.com/office/drawing/2014/main" id="{3D4CD03C-FC66-4BF6-A371-4E22D880877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8" b="11260"/>
          <a:stretch/>
        </p:blipFill>
        <p:spPr>
          <a:xfrm>
            <a:off x="633604" y="1312433"/>
            <a:ext cx="11055617" cy="5196607"/>
          </a:xfrm>
        </p:spPr>
      </p:pic>
    </p:spTree>
    <p:extLst>
      <p:ext uri="{BB962C8B-B14F-4D97-AF65-F5344CB8AC3E}">
        <p14:creationId xmlns:p14="http://schemas.microsoft.com/office/powerpoint/2010/main" val="219077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2: Objektdetektion mit Kamerasensor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Object Tracker</a:t>
            </a:r>
          </a:p>
        </p:txBody>
      </p:sp>
      <p:pic>
        <p:nvPicPr>
          <p:cNvPr id="8" name="Bildplatzhalter 7" descr="Ein Bild, das Straße, Gebäude, Spiel, sitzend enthält.&#10;&#10;Automatisch generierte Beschreibung">
            <a:extLst>
              <a:ext uri="{FF2B5EF4-FFF2-40B4-BE49-F238E27FC236}">
                <a16:creationId xmlns:a16="http://schemas.microsoft.com/office/drawing/2014/main" id="{ECAF7426-D4D4-4569-8C2D-8A96B44FA75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6" b="12438"/>
          <a:stretch/>
        </p:blipFill>
        <p:spPr>
          <a:xfrm>
            <a:off x="633604" y="1375794"/>
            <a:ext cx="11055617" cy="5133246"/>
          </a:xfr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6811A7B7-FC60-4CAC-B8ED-04CD7EBBB2A4}"/>
              </a:ext>
            </a:extLst>
          </p:cNvPr>
          <p:cNvSpPr txBox="1"/>
          <p:nvPr/>
        </p:nvSpPr>
        <p:spPr>
          <a:xfrm>
            <a:off x="7102250" y="324433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ID: 2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FD37E06-D4D4-4B9D-A96D-CD0EA3FD26FE}"/>
              </a:ext>
            </a:extLst>
          </p:cNvPr>
          <p:cNvSpPr txBox="1"/>
          <p:nvPr/>
        </p:nvSpPr>
        <p:spPr>
          <a:xfrm>
            <a:off x="1592404" y="168661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ID: 1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CC2C428-6C49-4A97-AC00-1B5C29B05FE3}"/>
              </a:ext>
            </a:extLst>
          </p:cNvPr>
          <p:cNvSpPr txBox="1"/>
          <p:nvPr/>
        </p:nvSpPr>
        <p:spPr>
          <a:xfrm>
            <a:off x="4441110" y="168661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ID: 3</a:t>
            </a:r>
          </a:p>
        </p:txBody>
      </p:sp>
    </p:spTree>
    <p:extLst>
      <p:ext uri="{BB962C8B-B14F-4D97-AF65-F5344CB8AC3E}">
        <p14:creationId xmlns:p14="http://schemas.microsoft.com/office/powerpoint/2010/main" val="3978792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934BA42-01C8-4292-9621-EB4EBD800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Übersicht</a:t>
            </a: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18926B70-E525-449F-8E88-C69F3225FE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Zusammenfassungszoom 4">
                <a:extLst>
                  <a:ext uri="{FF2B5EF4-FFF2-40B4-BE49-F238E27FC236}">
                    <a16:creationId xmlns:a16="http://schemas.microsoft.com/office/drawing/2014/main" id="{96D48876-827E-4210-89DE-2E6AA416847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09714358"/>
                  </p:ext>
                </p:extLst>
              </p:nvPr>
            </p:nvGraphicFramePr>
            <p:xfrm>
              <a:off x="-89521" y="1005792"/>
              <a:ext cx="12496838" cy="5171171"/>
            </p:xfrm>
            <a:graphic>
              <a:graphicData uri="http://schemas.microsoft.com/office/powerpoint/2016/summaryzoom">
                <psuz:summaryZm>
                  <psuz:summaryZmObj sectionId="{460A8D6F-8936-4963-A1D0-314B75DFDFCA}">
                    <psuz:zmPr id="{53529334-E08F-40B4-9E47-E25AD2BC8D1B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84253" y="406451"/>
                          <a:ext cx="3749051" cy="2108840"/>
                        </a:xfrm>
                        <a:prstGeom prst="rect">
                          <a:avLst/>
                        </a:prstGeom>
                        <a:ln w="6350">
                          <a:solidFill>
                            <a:srgbClr val="00599C"/>
                          </a:solidFill>
                        </a:ln>
                      </p166:spPr>
                    </psuz:zmPr>
                  </psuz:summaryZmObj>
                  <psuz:summaryZmObj sectionId="{2C00399E-6927-4316-816A-48ED43F6DC81}">
                    <psuz:zmPr id="{92ECEDB1-5073-4DDA-8EE8-0F3B6023EAC5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373893" y="406451"/>
                          <a:ext cx="3749051" cy="2108840"/>
                        </a:xfrm>
                        <a:prstGeom prst="rect">
                          <a:avLst/>
                        </a:prstGeom>
                        <a:ln w="6350">
                          <a:solidFill>
                            <a:srgbClr val="00599C"/>
                          </a:solidFill>
                        </a:ln>
                      </p166:spPr>
                    </psuz:zmPr>
                  </psuz:summaryZmObj>
                  <psuz:summaryZmObj sectionId="{4C68032D-96F2-40E9-8E83-41B503764957}">
                    <psuz:zmPr id="{426B58EE-8070-42F8-A9EC-B0CD37B93E95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263533" y="406451"/>
                          <a:ext cx="3749051" cy="2108840"/>
                        </a:xfrm>
                        <a:prstGeom prst="rect">
                          <a:avLst/>
                        </a:prstGeom>
                        <a:ln w="6350">
                          <a:solidFill>
                            <a:srgbClr val="00599C"/>
                          </a:solidFill>
                        </a:ln>
                      </p166:spPr>
                    </psuz:zmPr>
                  </psuz:summaryZmObj>
                  <psuz:summaryZmObj sectionId="{BAD73CA8-3E07-4108-A748-9EA951E1CA06}">
                    <psuz:zmPr id="{BAC8C624-D41C-42C9-BFF6-DA8DC7F98D69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84253" y="2655880"/>
                          <a:ext cx="3749051" cy="2108840"/>
                        </a:xfrm>
                        <a:prstGeom prst="rect">
                          <a:avLst/>
                        </a:prstGeom>
                        <a:ln w="6350">
                          <a:solidFill>
                            <a:srgbClr val="00599C"/>
                          </a:solidFill>
                        </a:ln>
                      </p166:spPr>
                    </psuz:zmPr>
                  </psuz:summaryZmObj>
                  <psuz:summaryZmObj sectionId="{8BFB88F1-0F87-4442-B9E3-2F1D86094E7A}">
                    <psuz:zmPr id="{C294B204-1BAA-46F5-BF83-E685232A0AFA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373893" y="2655880"/>
                          <a:ext cx="3749051" cy="2108840"/>
                        </a:xfrm>
                        <a:prstGeom prst="rect">
                          <a:avLst/>
                        </a:prstGeom>
                        <a:ln w="6350">
                          <a:solidFill>
                            <a:srgbClr val="00599C"/>
                          </a:solidFill>
                        </a:ln>
                      </p166:spPr>
                    </psuz:zmPr>
                  </psuz:summaryZmObj>
                  <psuz:summaryZmObj sectionId="{9542246C-2370-4FCF-8276-7CFB25B76C90}">
                    <psuz:zmPr id="{068B0F55-B84D-497A-9FBC-A92BA6835BF3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263533" y="2655880"/>
                          <a:ext cx="3749051" cy="2108840"/>
                        </a:xfrm>
                        <a:prstGeom prst="rect">
                          <a:avLst/>
                        </a:prstGeom>
                        <a:ln w="6350">
                          <a:solidFill>
                            <a:srgbClr val="00599C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Zusammenfassungszoom 4">
                <a:extLst>
                  <a:ext uri="{FF2B5EF4-FFF2-40B4-BE49-F238E27FC236}">
                    <a16:creationId xmlns:a16="http://schemas.microsoft.com/office/drawing/2014/main" id="{96D48876-827E-4210-89DE-2E6AA4168472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-89521" y="1005792"/>
                <a:ext cx="12496838" cy="5171171"/>
                <a:chOff x="-89521" y="1005792"/>
                <a:chExt cx="12496838" cy="5171171"/>
              </a:xfrm>
            </p:grpSpPr>
            <p:pic>
              <p:nvPicPr>
                <p:cNvPr id="2" name="Grafik 2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94732" y="1412243"/>
                  <a:ext cx="3749051" cy="2108840"/>
                </a:xfrm>
                <a:prstGeom prst="rect">
                  <a:avLst/>
                </a:prstGeom>
                <a:ln w="6350">
                  <a:solidFill>
                    <a:srgbClr val="00599C"/>
                  </a:solidFill>
                </a:ln>
              </p:spPr>
            </p:pic>
            <p:pic>
              <p:nvPicPr>
                <p:cNvPr id="3" name="Grafik 3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84372" y="1412243"/>
                  <a:ext cx="3749051" cy="2108840"/>
                </a:xfrm>
                <a:prstGeom prst="rect">
                  <a:avLst/>
                </a:prstGeom>
                <a:ln w="6350">
                  <a:solidFill>
                    <a:srgbClr val="00599C"/>
                  </a:solidFill>
                </a:ln>
              </p:spPr>
            </p:pic>
            <p:pic>
              <p:nvPicPr>
                <p:cNvPr id="4" name="Grafik 4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174012" y="1412243"/>
                  <a:ext cx="3749051" cy="2108840"/>
                </a:xfrm>
                <a:prstGeom prst="rect">
                  <a:avLst/>
                </a:prstGeom>
                <a:ln w="6350">
                  <a:solidFill>
                    <a:srgbClr val="00599C"/>
                  </a:solidFill>
                </a:ln>
              </p:spPr>
            </p:pic>
            <p:pic>
              <p:nvPicPr>
                <p:cNvPr id="14" name="Grafik 14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94732" y="3661672"/>
                  <a:ext cx="3749051" cy="2108840"/>
                </a:xfrm>
                <a:prstGeom prst="rect">
                  <a:avLst/>
                </a:prstGeom>
                <a:ln w="6350">
                  <a:solidFill>
                    <a:srgbClr val="00599C"/>
                  </a:solidFill>
                </a:ln>
              </p:spPr>
            </p:pic>
            <p:pic>
              <p:nvPicPr>
                <p:cNvPr id="15" name="Grafik 15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84372" y="3661672"/>
                  <a:ext cx="3749051" cy="2108840"/>
                </a:xfrm>
                <a:prstGeom prst="rect">
                  <a:avLst/>
                </a:prstGeom>
                <a:ln w="6350">
                  <a:solidFill>
                    <a:srgbClr val="00599C"/>
                  </a:solidFill>
                </a:ln>
              </p:spPr>
            </p:pic>
            <p:pic>
              <p:nvPicPr>
                <p:cNvPr id="16" name="Grafik 16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74012" y="3661672"/>
                  <a:ext cx="3749051" cy="2108840"/>
                </a:xfrm>
                <a:prstGeom prst="rect">
                  <a:avLst/>
                </a:prstGeom>
                <a:ln w="6350">
                  <a:solidFill>
                    <a:srgbClr val="00599C"/>
                  </a:solidFill>
                </a:ln>
              </p:spPr>
            </p:pic>
          </p:grpSp>
        </mc:Fallback>
      </mc:AlternateContent>
      <p:sp>
        <p:nvSpPr>
          <p:cNvPr id="8" name="Rechteck 7">
            <a:extLst>
              <a:ext uri="{FF2B5EF4-FFF2-40B4-BE49-F238E27FC236}">
                <a16:creationId xmlns:a16="http://schemas.microsoft.com/office/drawing/2014/main" id="{B4DCB9A4-8B7B-43C9-A920-FDC652C1A626}"/>
              </a:ext>
            </a:extLst>
          </p:cNvPr>
          <p:cNvSpPr/>
          <p:nvPr/>
        </p:nvSpPr>
        <p:spPr>
          <a:xfrm>
            <a:off x="3733101" y="1451295"/>
            <a:ext cx="343949" cy="2684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0D0448D-9047-46BF-909F-C2C1D7C0C39A}"/>
              </a:ext>
            </a:extLst>
          </p:cNvPr>
          <p:cNvSpPr/>
          <p:nvPr/>
        </p:nvSpPr>
        <p:spPr>
          <a:xfrm>
            <a:off x="7593436" y="1503027"/>
            <a:ext cx="343949" cy="2684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97A91BB-3857-4E35-8287-D88F31A20CA9}"/>
              </a:ext>
            </a:extLst>
          </p:cNvPr>
          <p:cNvSpPr/>
          <p:nvPr/>
        </p:nvSpPr>
        <p:spPr>
          <a:xfrm>
            <a:off x="11462160" y="1451295"/>
            <a:ext cx="343949" cy="2684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6D79ECF-02C4-404F-9541-6E6C99324638}"/>
              </a:ext>
            </a:extLst>
          </p:cNvPr>
          <p:cNvSpPr/>
          <p:nvPr/>
        </p:nvSpPr>
        <p:spPr>
          <a:xfrm>
            <a:off x="3815020" y="3679905"/>
            <a:ext cx="208329" cy="2684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4D40006-502C-46FC-8457-07168EE2F329}"/>
              </a:ext>
            </a:extLst>
          </p:cNvPr>
          <p:cNvSpPr/>
          <p:nvPr/>
        </p:nvSpPr>
        <p:spPr>
          <a:xfrm>
            <a:off x="7593436" y="3706470"/>
            <a:ext cx="343949" cy="2684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6ED1958-177A-4334-B104-797117439F17}"/>
              </a:ext>
            </a:extLst>
          </p:cNvPr>
          <p:cNvSpPr/>
          <p:nvPr/>
        </p:nvSpPr>
        <p:spPr>
          <a:xfrm>
            <a:off x="11462160" y="3706470"/>
            <a:ext cx="343949" cy="2684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9A0230D-A6A1-49F1-8324-E5122B1D8799}"/>
              </a:ext>
            </a:extLst>
          </p:cNvPr>
          <p:cNvSpPr/>
          <p:nvPr/>
        </p:nvSpPr>
        <p:spPr>
          <a:xfrm>
            <a:off x="-4" y="1429255"/>
            <a:ext cx="343950" cy="5171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8785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3884F04-6C70-44A8-99A0-703F4F929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sz="1800" b="1" dirty="0"/>
              <a:t>Voraussetzungen</a:t>
            </a:r>
            <a:r>
              <a:rPr lang="de-DE" sz="18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RGB – Bild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Koordinaten der </a:t>
            </a:r>
            <a:r>
              <a:rPr lang="de-DE" sz="1800" dirty="0" err="1"/>
              <a:t>Bounding</a:t>
            </a:r>
            <a:r>
              <a:rPr lang="de-DE" sz="1800" dirty="0"/>
              <a:t>-box eines Objektes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Tiefenbild</a:t>
            </a:r>
          </a:p>
          <a:p>
            <a:endParaRPr lang="de-DE" dirty="0"/>
          </a:p>
        </p:txBody>
      </p:sp>
      <p:pic>
        <p:nvPicPr>
          <p:cNvPr id="9" name="Bildplatzhalter 8" descr="Ein Bild, das Gebäude, farbig, gelb, Zug enthält.&#10;&#10;Automatisch generierte Beschreibung">
            <a:extLst>
              <a:ext uri="{FF2B5EF4-FFF2-40B4-BE49-F238E27FC236}">
                <a16:creationId xmlns:a16="http://schemas.microsoft.com/office/drawing/2014/main" id="{E47EDAE1-3E52-4928-9574-98064FEBE7E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3" r="4853"/>
          <a:stretch>
            <a:fillRect/>
          </a:stretch>
        </p:blipFill>
        <p:spPr/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89483F3-CB77-4C1E-841F-1D5197698D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421" y="6338434"/>
            <a:ext cx="5380801" cy="112766"/>
          </a:xfrm>
        </p:spPr>
        <p:txBody>
          <a:bodyPr/>
          <a:lstStyle/>
          <a:p>
            <a:r>
              <a:rPr lang="de-DE" dirty="0"/>
              <a:t>Tiefenbild des CARLA-Simulators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545DCD1-A29E-447D-B3E9-88602715F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2: Objektdetektion mit Kamerasensor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34C5E290-8927-4147-AB47-E4867A2D07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Tiefenkarte</a:t>
            </a:r>
          </a:p>
        </p:txBody>
      </p:sp>
    </p:spTree>
    <p:extLst>
      <p:ext uri="{BB962C8B-B14F-4D97-AF65-F5344CB8AC3E}">
        <p14:creationId xmlns:p14="http://schemas.microsoft.com/office/powerpoint/2010/main" val="1453770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3884F04-6C70-44A8-99A0-703F4F929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038" y="1770964"/>
            <a:ext cx="5535849" cy="474045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Erkennung des Objekts innerhalb der </a:t>
            </a:r>
            <a:r>
              <a:rPr lang="de-DE" sz="1800" dirty="0" err="1"/>
              <a:t>Bounding</a:t>
            </a:r>
            <a:r>
              <a:rPr lang="de-DE" sz="1800" dirty="0"/>
              <a:t>-box</a:t>
            </a:r>
          </a:p>
          <a:p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89483F3-CB77-4C1E-841F-1D5197698D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420" y="6338434"/>
            <a:ext cx="5380801" cy="112766"/>
          </a:xfrm>
        </p:spPr>
        <p:txBody>
          <a:bodyPr/>
          <a:lstStyle/>
          <a:p>
            <a:r>
              <a:rPr lang="de-DE" dirty="0" err="1"/>
              <a:t>Bounding</a:t>
            </a:r>
            <a:r>
              <a:rPr lang="de-DE" dirty="0"/>
              <a:t>-box in RGB-Bild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545DCD1-A29E-447D-B3E9-88602715F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2: Objektdetektion mit Kamerasensor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34C5E290-8927-4147-AB47-E4867A2D07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Tiefenkarte</a:t>
            </a:r>
          </a:p>
        </p:txBody>
      </p:sp>
      <p:pic>
        <p:nvPicPr>
          <p:cNvPr id="10" name="Bildplatzhalter 9" descr="Ein Bild, das Straße, sitzend, orange, Stadt enthält.&#10;&#10;Automatisch generierte Beschreibung">
            <a:extLst>
              <a:ext uri="{FF2B5EF4-FFF2-40B4-BE49-F238E27FC236}">
                <a16:creationId xmlns:a16="http://schemas.microsoft.com/office/drawing/2014/main" id="{00C949DA-341D-4E98-A7CD-1B272470110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6" b="124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8415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3884F04-6C70-44A8-99A0-703F4F929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038" y="1770964"/>
            <a:ext cx="5613487" cy="474045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Erkennung des Objekts innerhalb der </a:t>
            </a:r>
            <a:r>
              <a:rPr lang="de-DE" sz="1800" dirty="0" err="1"/>
              <a:t>Bounding</a:t>
            </a:r>
            <a:r>
              <a:rPr lang="de-DE" sz="1800" dirty="0"/>
              <a:t>-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Bestimmen der Entfernung und Objekt-Länge</a:t>
            </a:r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545DCD1-A29E-447D-B3E9-88602715F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2: Objektdetektion mit Kamerasensor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34C5E290-8927-4147-AB47-E4867A2D07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Tiefenkarte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CB538B4-F5D7-41C9-8302-FCA3545BE148}"/>
              </a:ext>
            </a:extLst>
          </p:cNvPr>
          <p:cNvSpPr/>
          <p:nvPr/>
        </p:nvSpPr>
        <p:spPr>
          <a:xfrm>
            <a:off x="6308422" y="1770964"/>
            <a:ext cx="5380801" cy="445399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 descr="Ein Bild, das sitzend, Auto, Tisch, Computer enthält.&#10;&#10;Automatisch generierte Beschreibung">
            <a:extLst>
              <a:ext uri="{FF2B5EF4-FFF2-40B4-BE49-F238E27FC236}">
                <a16:creationId xmlns:a16="http://schemas.microsoft.com/office/drawing/2014/main" id="{E0D22748-726F-4564-81CC-D5A3A5A65A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" t="1916" r="1327" b="2249"/>
          <a:stretch/>
        </p:blipFill>
        <p:spPr>
          <a:xfrm>
            <a:off x="8747759" y="3632569"/>
            <a:ext cx="2812203" cy="2317838"/>
          </a:xfrm>
          <a:prstGeom prst="rect">
            <a:avLst/>
          </a:prstGeom>
        </p:spPr>
      </p:pic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2963A1B0-3530-4D67-8042-DAA7604D892A}"/>
              </a:ext>
            </a:extLst>
          </p:cNvPr>
          <p:cNvSpPr txBox="1">
            <a:spLocks/>
          </p:cNvSpPr>
          <p:nvPr/>
        </p:nvSpPr>
        <p:spPr bwMode="auto">
          <a:xfrm>
            <a:off x="6308420" y="6338434"/>
            <a:ext cx="5380801" cy="11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57200" rtl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SzPct val="100000"/>
              <a:buNone/>
              <a:defRPr sz="1000" b="0" i="1" baseline="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358775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3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719138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3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9500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3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39863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3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kern="0" dirty="0"/>
              <a:t>Ausschnitt der </a:t>
            </a:r>
            <a:r>
              <a:rPr lang="de-DE" kern="0" dirty="0" err="1"/>
              <a:t>Bounding</a:t>
            </a:r>
            <a:r>
              <a:rPr lang="de-DE" kern="0" dirty="0"/>
              <a:t>-box in RGB-Bild</a:t>
            </a:r>
          </a:p>
        </p:txBody>
      </p:sp>
    </p:spTree>
    <p:extLst>
      <p:ext uri="{BB962C8B-B14F-4D97-AF65-F5344CB8AC3E}">
        <p14:creationId xmlns:p14="http://schemas.microsoft.com/office/powerpoint/2010/main" val="3940277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E32A2C1B-8990-4A8E-8317-D1281D703006}"/>
                  </a:ext>
                </a:extLst>
              </p:cNvPr>
              <p:cNvSpPr/>
              <p:nvPr/>
            </p:nvSpPr>
            <p:spPr bwMode="auto">
              <a:xfrm>
                <a:off x="632038" y="1770964"/>
                <a:ext cx="5402103" cy="4740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defTabSz="457200" fontAlgn="base">
                  <a:lnSpc>
                    <a:spcPct val="200000"/>
                  </a:lnSpc>
                  <a:buSzPct val="100000"/>
                </a:pPr>
                <a:r>
                  <a:rPr lang="de-DE" sz="1600" b="1" kern="0" baseline="0" dirty="0">
                    <a:latin typeface="+mj-lt"/>
                    <a:ea typeface="ＭＳ Ｐゴシック" charset="0"/>
                    <a:cs typeface="ＭＳ Ｐゴシック" charset="0"/>
                  </a:rPr>
                  <a:t>Grundlegende</a:t>
                </a:r>
                <a:r>
                  <a:rPr lang="de-DE" sz="1600" b="1" kern="0" dirty="0">
                    <a:latin typeface="+mj-lt"/>
                    <a:ea typeface="ＭＳ Ｐゴシック" charset="0"/>
                    <a:cs typeface="ＭＳ Ｐゴシック" charset="0"/>
                  </a:rPr>
                  <a:t> Berechnungen  zur Objektgeometrie:</a:t>
                </a:r>
                <a:endParaRPr lang="de-DE" sz="1600" b="1" kern="0" baseline="0" dirty="0">
                  <a:latin typeface="+mj-lt"/>
                  <a:ea typeface="ＭＳ Ｐゴシック" charset="0"/>
                  <a:cs typeface="ＭＳ Ｐゴシック" charset="0"/>
                </a:endParaRP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o-RO" sz="1200" b="1" i="1" kern="0" baseline="0" smtClean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𝒅</m:t>
                        </m:r>
                      </m:e>
                      <m:sub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  <m:r>
                      <a:rPr lang="ro-RO" sz="1200" b="1" i="1" kern="0" baseline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=</m:t>
                    </m:r>
                    <m:sSub>
                      <m:sSubPr>
                        <m:ctrlP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𝒚</m:t>
                        </m:r>
                      </m:e>
                      <m:sub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  <m:r>
                      <a:rPr lang="ro-RO" sz="1200" b="1" i="1" kern="0" baseline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−</m:t>
                    </m:r>
                    <m:f>
                      <m:fPr>
                        <m:ctrlP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</m:ctrlPr>
                          </m:sSubPr>
                          <m:e>
                            <m: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  <m:t>𝑷𝒊𝒙𝒆𝒍</m:t>
                            </m:r>
                          </m:sub>
                        </m:sSub>
                      </m:num>
                      <m:den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𝟐</m:t>
                        </m:r>
                      </m:den>
                    </m:f>
                  </m:oMath>
                </a14:m>
                <a:endParaRPr lang="ro-RO" sz="1200" b="1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o-RO" sz="1200" b="0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200" b="0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𝒅</m:t>
                        </m:r>
                      </m:e>
                      <m:sub>
                        <m:r>
                          <a:rPr lang="ro-RO" sz="1200" b="0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</m:oMath>
                </a14:m>
                <a:r>
                  <a:rPr lang="ro-RO" sz="1200" b="0" i="1" kern="0" baseline="0" dirty="0">
                    <a:latin typeface="Arial"/>
                    <a:ea typeface="ＭＳ Ｐゴシック" charset="0"/>
                    <a:cs typeface="ＭＳ Ｐゴシック" charset="0"/>
                  </a:rPr>
                  <a:t>: distance from centerline to object</a:t>
                </a:r>
                <a:endParaRPr lang="ro-RO" sz="1200" b="0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o-RO" sz="1200" b="0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200" b="0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𝒚</m:t>
                        </m:r>
                      </m:e>
                      <m:sub>
                        <m:r>
                          <a:rPr lang="ro-RO" sz="1200" b="0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</m:oMath>
                </a14:m>
                <a:r>
                  <a:rPr lang="ro-RO" sz="1200" b="0" i="1" kern="0" baseline="0" dirty="0">
                    <a:latin typeface="Arial"/>
                    <a:ea typeface="ＭＳ Ｐゴシック" charset="0"/>
                    <a:cs typeface="ＭＳ Ｐゴシック" charset="0"/>
                  </a:rPr>
                  <a:t>: y-coordinates of the object</a:t>
                </a:r>
                <a:endParaRPr lang="ro-RO" sz="1200" b="0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o-RO" sz="1200" b="0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200" b="0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𝒘</m:t>
                        </m:r>
                      </m:e>
                      <m:sub>
                        <m:r>
                          <a:rPr lang="ro-RO" sz="1200" b="0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</m:oMath>
                </a14:m>
                <a:r>
                  <a:rPr lang="ro-RO" sz="1200" b="0" i="1" kern="0" baseline="0" dirty="0">
                    <a:latin typeface="Arial"/>
                    <a:ea typeface="ＭＳ Ｐゴシック" charset="0"/>
                    <a:cs typeface="ＭＳ Ｐゴシック" charset="0"/>
                  </a:rPr>
                  <a:t>: pixel format of the video horizontal</a:t>
                </a:r>
                <a:endParaRPr lang="ro-RO" sz="1200" b="0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E32A2C1B-8990-4A8E-8317-D1281D7030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038" y="1770964"/>
                <a:ext cx="5402103" cy="4740451"/>
              </a:xfrm>
              <a:prstGeom prst="rect">
                <a:avLst/>
              </a:prstGeom>
              <a:blipFill>
                <a:blip r:embed="rId2"/>
                <a:stretch>
                  <a:fillRect l="-2370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 i="1" dirty="0">
                <a:latin typeface="+mj-lt"/>
                <a:ea typeface="ＭＳ Ｐゴシック" charset="0"/>
                <a:cs typeface="ＭＳ Ｐゴシック" charset="0"/>
              </a:rPr>
              <a:t>Teilprojekt 2: Objektdetektion mit Kamerasensor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Berechnung der Objektliste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3E8639D-AD81-406C-B556-6845E73523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725" y="6357268"/>
            <a:ext cx="5380038" cy="112712"/>
          </a:xfrm>
        </p:spPr>
        <p:txBody>
          <a:bodyPr/>
          <a:lstStyle/>
          <a:p>
            <a:r>
              <a:rPr lang="en-US" dirty="0" err="1"/>
              <a:t>Darstellung</a:t>
            </a:r>
            <a:r>
              <a:rPr lang="en-US" dirty="0"/>
              <a:t> der </a:t>
            </a:r>
            <a:r>
              <a:rPr lang="en-US" dirty="0" err="1"/>
              <a:t>Berechnungen</a:t>
            </a:r>
            <a:r>
              <a:rPr lang="en-US" dirty="0"/>
              <a:t>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Objektgeometrie</a:t>
            </a:r>
            <a:r>
              <a:rPr lang="en-US" dirty="0"/>
              <a:t> in CARLA-Simulator</a:t>
            </a:r>
          </a:p>
        </p:txBody>
      </p:sp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FE09BEA8-D58B-4E64-8E31-4DE28062FD8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pic>
        <p:nvPicPr>
          <p:cNvPr id="29" name="Bildplatzhalter 5">
            <a:extLst>
              <a:ext uri="{FF2B5EF4-FFF2-40B4-BE49-F238E27FC236}">
                <a16:creationId xmlns:a16="http://schemas.microsoft.com/office/drawing/2014/main" id="{8A1C5058-1900-4853-B255-5B0868028ED9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10405" y="1771651"/>
            <a:ext cx="5376833" cy="4468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FA6B27F3-6A68-4876-91D9-09316A86F793}"/>
              </a:ext>
            </a:extLst>
          </p:cNvPr>
          <p:cNvSpPr txBox="1">
            <a:spLocks noChangeAspect="1"/>
          </p:cNvSpPr>
          <p:nvPr/>
        </p:nvSpPr>
        <p:spPr>
          <a:xfrm flipH="1">
            <a:off x="7613326" y="2352678"/>
            <a:ext cx="2011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>
                <a:solidFill>
                  <a:schemeClr val="bg2">
                    <a:lumMod val="65000"/>
                  </a:schemeClr>
                </a:solidFill>
              </a:rPr>
              <a:t>vertical</a:t>
            </a:r>
            <a:r>
              <a:rPr lang="de-DE" sz="1400" b="1" dirty="0">
                <a:solidFill>
                  <a:schemeClr val="bg2">
                    <a:lumMod val="65000"/>
                  </a:schemeClr>
                </a:solidFill>
              </a:rPr>
              <a:t> </a:t>
            </a:r>
            <a:r>
              <a:rPr lang="de-DE" sz="1400" b="1" dirty="0" err="1">
                <a:solidFill>
                  <a:schemeClr val="bg2">
                    <a:lumMod val="65000"/>
                  </a:schemeClr>
                </a:solidFill>
              </a:rPr>
              <a:t>centerline</a:t>
            </a:r>
            <a:endParaRPr lang="de-DE" sz="1400" b="1" dirty="0">
              <a:solidFill>
                <a:schemeClr val="bg2">
                  <a:lumMod val="65000"/>
                </a:schemeClr>
              </a:solidFill>
            </a:endParaRPr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75259998-F80D-46BF-B74C-D711593953D2}"/>
              </a:ext>
            </a:extLst>
          </p:cNvPr>
          <p:cNvCxnSpPr>
            <a:cxnSpLocks/>
          </p:cNvCxnSpPr>
          <p:nvPr/>
        </p:nvCxnSpPr>
        <p:spPr>
          <a:xfrm flipH="1" flipV="1">
            <a:off x="9400190" y="1879349"/>
            <a:ext cx="15273" cy="4278564"/>
          </a:xfrm>
          <a:prstGeom prst="line">
            <a:avLst/>
          </a:prstGeom>
          <a:ln>
            <a:solidFill>
              <a:schemeClr val="bg2">
                <a:lumMod val="65000"/>
              </a:schemeClr>
            </a:solidFill>
            <a:prstDash val="dash"/>
          </a:ln>
          <a:effectLst>
            <a:glow rad="25400">
              <a:schemeClr val="accent5">
                <a:lumMod val="60000"/>
                <a:lumOff val="40000"/>
                <a:alpha val="2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C967D10C-8178-4633-8E18-48F893C2D929}"/>
              </a:ext>
            </a:extLst>
          </p:cNvPr>
          <p:cNvCxnSpPr>
            <a:cxnSpLocks/>
          </p:cNvCxnSpPr>
          <p:nvPr/>
        </p:nvCxnSpPr>
        <p:spPr>
          <a:xfrm flipV="1">
            <a:off x="10054459" y="1864573"/>
            <a:ext cx="0" cy="1008000"/>
          </a:xfrm>
          <a:prstGeom prst="line">
            <a:avLst/>
          </a:prstGeom>
          <a:ln w="25400"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24763365-D6D0-4045-B50A-94AB88685935}"/>
              </a:ext>
            </a:extLst>
          </p:cNvPr>
          <p:cNvCxnSpPr>
            <a:cxnSpLocks/>
          </p:cNvCxnSpPr>
          <p:nvPr/>
        </p:nvCxnSpPr>
        <p:spPr>
          <a:xfrm flipH="1">
            <a:off x="9435663" y="1935213"/>
            <a:ext cx="588146" cy="0"/>
          </a:xfrm>
          <a:prstGeom prst="straightConnector1">
            <a:avLst/>
          </a:prstGeom>
          <a:ln w="508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4E63771F-257E-4BDE-9530-99D5A0BFCDB2}"/>
                  </a:ext>
                </a:extLst>
              </p:cNvPr>
              <p:cNvSpPr txBox="1"/>
              <p:nvPr/>
            </p:nvSpPr>
            <p:spPr>
              <a:xfrm>
                <a:off x="9251005" y="1464013"/>
                <a:ext cx="943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b="1" i="1" kern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</m:ctrlPr>
                        </m:sSubPr>
                        <m:e>
                          <m:r>
                            <a:rPr lang="ro-RO" b="1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𝒅</m:t>
                          </m:r>
                        </m:e>
                        <m:sub>
                          <m:r>
                            <a:rPr lang="ro-RO" b="1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𝑷𝒊𝒙𝒆𝒍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4E63771F-257E-4BDE-9530-99D5A0BFC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005" y="1464013"/>
                <a:ext cx="943576" cy="369332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FADBA608-7DCC-4FA8-BDC3-68443B02D9F4}"/>
              </a:ext>
            </a:extLst>
          </p:cNvPr>
          <p:cNvCxnSpPr>
            <a:cxnSpLocks/>
          </p:cNvCxnSpPr>
          <p:nvPr/>
        </p:nvCxnSpPr>
        <p:spPr>
          <a:xfrm flipH="1">
            <a:off x="6148569" y="1497354"/>
            <a:ext cx="5688000" cy="0"/>
          </a:xfrm>
          <a:prstGeom prst="straightConnector1">
            <a:avLst/>
          </a:prstGeom>
          <a:ln w="50800">
            <a:solidFill>
              <a:schemeClr val="tx1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A241A5E9-F2DF-4663-8AEF-081DEA39134E}"/>
              </a:ext>
            </a:extLst>
          </p:cNvPr>
          <p:cNvCxnSpPr>
            <a:cxnSpLocks/>
          </p:cNvCxnSpPr>
          <p:nvPr/>
        </p:nvCxnSpPr>
        <p:spPr>
          <a:xfrm flipH="1">
            <a:off x="9425171" y="1302079"/>
            <a:ext cx="2412000" cy="0"/>
          </a:xfrm>
          <a:prstGeom prst="straightConnector1">
            <a:avLst/>
          </a:prstGeom>
          <a:ln w="50800">
            <a:solidFill>
              <a:schemeClr val="tx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0EA22748-8A44-4E9C-B66F-3C3F75D33CF9}"/>
                  </a:ext>
                </a:extLst>
              </p:cNvPr>
              <p:cNvSpPr txBox="1"/>
              <p:nvPr/>
            </p:nvSpPr>
            <p:spPr>
              <a:xfrm>
                <a:off x="9965094" y="908180"/>
                <a:ext cx="1457506" cy="3693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de-DE" sz="160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𝑺𝒆𝒈𝒎𝒆𝒏𝒕</m:t>
                          </m:r>
                          <m:r>
                            <a:rPr lang="de-DE" sz="160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𝑷𝒊𝒙𝒆𝒍</m:t>
                          </m:r>
                        </m:sub>
                      </m:sSub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0EA22748-8A44-4E9C-B66F-3C3F75D33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5094" y="908180"/>
                <a:ext cx="1457506" cy="369304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FF81378B-369E-4101-932E-C64EC90EF404}"/>
                  </a:ext>
                </a:extLst>
              </p:cNvPr>
              <p:cNvSpPr txBox="1"/>
              <p:nvPr/>
            </p:nvSpPr>
            <p:spPr>
              <a:xfrm>
                <a:off x="7667624" y="1119827"/>
                <a:ext cx="914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1600" b="1" i="1" kern="0" baseline="0" smtClean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</m:ctrlPr>
                        </m:sSubPr>
                        <m:e>
                          <m:r>
                            <a:rPr lang="ro-RO" sz="1600" b="1" i="1" kern="0" baseline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𝒘</m:t>
                          </m:r>
                        </m:e>
                        <m:sub>
                          <m:r>
                            <a:rPr lang="ro-RO" sz="1600" b="1" i="1" kern="0" baseline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𝑷𝒊𝒙𝒆𝒍</m:t>
                          </m:r>
                        </m:sub>
                      </m:sSub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FF81378B-369E-4101-932E-C64EC90EF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24" y="1119827"/>
                <a:ext cx="914400" cy="338554"/>
              </a:xfrm>
              <a:prstGeom prst="rect">
                <a:avLst/>
              </a:prstGeom>
              <a:blipFill>
                <a:blip r:embed="rId6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CA0BC76D-D919-434B-841C-B771AD81E682}"/>
              </a:ext>
            </a:extLst>
          </p:cNvPr>
          <p:cNvCxnSpPr>
            <a:cxnSpLocks/>
          </p:cNvCxnSpPr>
          <p:nvPr/>
        </p:nvCxnSpPr>
        <p:spPr>
          <a:xfrm flipH="1">
            <a:off x="6148565" y="2209620"/>
            <a:ext cx="3888000" cy="0"/>
          </a:xfrm>
          <a:prstGeom prst="straightConnector1">
            <a:avLst/>
          </a:prstGeom>
          <a:ln w="50800">
            <a:solidFill>
              <a:schemeClr val="accent4">
                <a:lumMod val="20000"/>
                <a:lumOff val="80000"/>
              </a:schemeClr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BCA8C5AD-14F3-4E39-A827-3361E95D6E16}"/>
                  </a:ext>
                </a:extLst>
              </p:cNvPr>
              <p:cNvSpPr txBox="1"/>
              <p:nvPr/>
            </p:nvSpPr>
            <p:spPr>
              <a:xfrm>
                <a:off x="6969567" y="1826569"/>
                <a:ext cx="694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1600" b="1" i="1" kern="0" baseline="0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</m:ctrlPr>
                        </m:sSubPr>
                        <m:e>
                          <m:r>
                            <a:rPr lang="ro-RO" sz="1600" b="1" i="1" kern="0" baseline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𝒚</m:t>
                          </m:r>
                        </m:e>
                        <m:sub>
                          <m:r>
                            <a:rPr lang="ro-RO" sz="1600" b="1" i="1" kern="0" baseline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𝑷𝒊𝒙𝒆𝒍</m:t>
                          </m:r>
                        </m:sub>
                      </m:sSub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BCA8C5AD-14F3-4E39-A827-3361E95D6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567" y="1826569"/>
                <a:ext cx="69408" cy="338554"/>
              </a:xfrm>
              <a:prstGeom prst="rect">
                <a:avLst/>
              </a:prstGeom>
              <a:blipFill>
                <a:blip r:embed="rId7"/>
                <a:stretch>
                  <a:fillRect l="-50000" r="-700000" b="-54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5C44E056-8E13-4F85-9156-C8D765ED3E3E}"/>
              </a:ext>
            </a:extLst>
          </p:cNvPr>
          <p:cNvCxnSpPr/>
          <p:nvPr/>
        </p:nvCxnSpPr>
        <p:spPr>
          <a:xfrm flipH="1">
            <a:off x="9435663" y="2818283"/>
            <a:ext cx="618796" cy="3054257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277E42F3-4F98-4EBA-B61B-8EC60561C18D}"/>
                  </a:ext>
                </a:extLst>
              </p:cNvPr>
              <p:cNvSpPr txBox="1"/>
              <p:nvPr/>
            </p:nvSpPr>
            <p:spPr>
              <a:xfrm>
                <a:off x="9914226" y="3706746"/>
                <a:ext cx="4571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de-DE" sz="1600" b="1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𝒅𝒊𝒓𝒆𝒄𝒕</m:t>
                          </m:r>
                        </m:sub>
                      </m:sSub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277E42F3-4F98-4EBA-B61B-8EC60561C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226" y="3706746"/>
                <a:ext cx="45719" cy="338554"/>
              </a:xfrm>
              <a:prstGeom prst="rect">
                <a:avLst/>
              </a:prstGeom>
              <a:blipFill>
                <a:blip r:embed="rId8"/>
                <a:stretch>
                  <a:fillRect l="-100000" r="-125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0DB2C337-A9FC-46F5-A957-960675826C88}"/>
              </a:ext>
            </a:extLst>
          </p:cNvPr>
          <p:cNvCxnSpPr/>
          <p:nvPr/>
        </p:nvCxnSpPr>
        <p:spPr>
          <a:xfrm flipH="1">
            <a:off x="9400190" y="2818283"/>
            <a:ext cx="654269" cy="0"/>
          </a:xfrm>
          <a:prstGeom prst="line">
            <a:avLst/>
          </a:prstGeom>
          <a:ln w="508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B284C5EB-E2B1-4646-96DF-8C129F56DD68}"/>
                  </a:ext>
                </a:extLst>
              </p:cNvPr>
              <p:cNvSpPr txBox="1"/>
              <p:nvPr/>
            </p:nvSpPr>
            <p:spPr>
              <a:xfrm>
                <a:off x="9644316" y="2436000"/>
                <a:ext cx="4571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1" i="1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B284C5EB-E2B1-4646-96DF-8C129F56D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4316" y="2436000"/>
                <a:ext cx="45719" cy="338554"/>
              </a:xfrm>
              <a:prstGeom prst="rect">
                <a:avLst/>
              </a:prstGeom>
              <a:blipFill>
                <a:blip r:embed="rId9"/>
                <a:stretch>
                  <a:fillRect l="-100000" r="-350000" b="-54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D78F70C1-E706-403F-85AB-AC257A8919AF}"/>
              </a:ext>
            </a:extLst>
          </p:cNvPr>
          <p:cNvCxnSpPr/>
          <p:nvPr/>
        </p:nvCxnSpPr>
        <p:spPr>
          <a:xfrm>
            <a:off x="9400190" y="2818283"/>
            <a:ext cx="15273" cy="3025069"/>
          </a:xfrm>
          <a:prstGeom prst="line">
            <a:avLst/>
          </a:prstGeom>
          <a:ln w="508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5E3829FD-4C0F-469A-9C7B-EE2C9A1F1FEF}"/>
                  </a:ext>
                </a:extLst>
              </p:cNvPr>
              <p:cNvSpPr txBox="1"/>
              <p:nvPr/>
            </p:nvSpPr>
            <p:spPr>
              <a:xfrm>
                <a:off x="9170823" y="3890893"/>
                <a:ext cx="56445" cy="341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1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5E3829FD-4C0F-469A-9C7B-EE2C9A1F1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823" y="3890893"/>
                <a:ext cx="56445" cy="341235"/>
              </a:xfrm>
              <a:prstGeom prst="rect">
                <a:avLst/>
              </a:prstGeom>
              <a:blipFill>
                <a:blip r:embed="rId10"/>
                <a:stretch>
                  <a:fillRect l="-30000" r="-23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BF6A2F63-4A1C-4849-A7AF-9D33B4B210F3}"/>
                  </a:ext>
                </a:extLst>
              </p:cNvPr>
              <p:cNvSpPr txBox="1"/>
              <p:nvPr/>
            </p:nvSpPr>
            <p:spPr>
              <a:xfrm>
                <a:off x="9088253" y="4428607"/>
                <a:ext cx="914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𝝓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BF6A2F63-4A1C-4849-A7AF-9D33B4B21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8253" y="4428607"/>
                <a:ext cx="914400" cy="338554"/>
              </a:xfrm>
              <a:prstGeom prst="rect">
                <a:avLst/>
              </a:prstGeom>
              <a:blipFill>
                <a:blip r:embed="rId11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Bogen 47">
            <a:extLst>
              <a:ext uri="{FF2B5EF4-FFF2-40B4-BE49-F238E27FC236}">
                <a16:creationId xmlns:a16="http://schemas.microsoft.com/office/drawing/2014/main" id="{FF12088D-E17A-488E-8CE2-8F4555969389}"/>
              </a:ext>
            </a:extLst>
          </p:cNvPr>
          <p:cNvSpPr>
            <a:spLocks noChangeAspect="1"/>
          </p:cNvSpPr>
          <p:nvPr/>
        </p:nvSpPr>
        <p:spPr>
          <a:xfrm>
            <a:off x="9122402" y="4410533"/>
            <a:ext cx="592045" cy="86400"/>
          </a:xfrm>
          <a:prstGeom prst="arc">
            <a:avLst/>
          </a:prstGeom>
          <a:ln w="50800" cap="rnd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6825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E32A2C1B-8990-4A8E-8317-D1281D703006}"/>
                  </a:ext>
                </a:extLst>
              </p:cNvPr>
              <p:cNvSpPr/>
              <p:nvPr/>
            </p:nvSpPr>
            <p:spPr bwMode="auto">
              <a:xfrm>
                <a:off x="632038" y="1770964"/>
                <a:ext cx="5402103" cy="4740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defTabSz="457200" fontAlgn="base">
                  <a:lnSpc>
                    <a:spcPct val="200000"/>
                  </a:lnSpc>
                  <a:buSzPct val="100000"/>
                </a:pPr>
                <a:r>
                  <a:rPr lang="de-DE" sz="1600" b="1" kern="0" dirty="0">
                    <a:latin typeface="+mj-lt"/>
                    <a:ea typeface="ＭＳ Ｐゴシック" charset="0"/>
                    <a:cs typeface="ＭＳ Ｐゴシック" charset="0"/>
                  </a:rPr>
                  <a:t>Grundlegende Berechnungen  zur Objektgeometrie:</a:t>
                </a: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o-RO" sz="1200" b="1" i="1" kern="0" baseline="0" smtClean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𝒅</m:t>
                        </m:r>
                      </m:e>
                      <m:sub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  <m:r>
                      <a:rPr lang="ro-RO" sz="1200" b="1" i="1" kern="0" baseline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=</m:t>
                    </m:r>
                    <m:sSub>
                      <m:sSubPr>
                        <m:ctrlP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𝒚</m:t>
                        </m:r>
                      </m:e>
                      <m:sub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  <m:r>
                      <a:rPr lang="ro-RO" sz="1200" b="1" i="1" kern="0" baseline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−</m:t>
                    </m:r>
                    <m:f>
                      <m:fPr>
                        <m:ctrlP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</m:ctrlPr>
                          </m:sSubPr>
                          <m:e>
                            <m: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  <m:t>𝑷𝒊𝒙𝒆𝒍</m:t>
                            </m:r>
                          </m:sub>
                        </m:sSub>
                      </m:num>
                      <m:den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𝟐</m:t>
                        </m:r>
                      </m:den>
                    </m:f>
                  </m:oMath>
                </a14:m>
                <a:endParaRPr lang="de-DE" sz="1200" b="1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𝒂𝒏𝒈𝒍𝒆</m:t>
                        </m:r>
                      </m:sub>
                    </m:sSub>
                    <m:r>
                      <a:rPr lang="de-DE" sz="12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𝑷𝒊𝒙𝒆𝒍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𝑺𝒆𝒈𝒎𝒆𝒏𝒕</m:t>
                            </m:r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𝑷𝒊𝒙𝒆𝒍</m:t>
                            </m:r>
                          </m:sub>
                        </m:sSub>
                      </m:den>
                    </m:f>
                  </m:oMath>
                </a14:m>
                <a:endParaRPr lang="de-DE" sz="1200" b="1" i="1" dirty="0">
                  <a:latin typeface="Cambria Math" panose="02040503050406030204" pitchFamily="18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𝒂𝒏𝒈𝒍𝒆</m:t>
                        </m:r>
                      </m:sub>
                    </m:sSub>
                  </m:oMath>
                </a14:m>
                <a:r>
                  <a:rPr lang="en-US" sz="1200" i="1" dirty="0"/>
                  <a:t>: proportionality factor for distance and angle</a:t>
                </a:r>
                <a:endParaRPr lang="ro-RO" sz="1200" kern="0" dirty="0"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𝑺𝒆𝒈𝒎𝒆𝒏𝒕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𝑷𝒊𝒙𝒆𝒍</m:t>
                        </m:r>
                      </m:sub>
                    </m:sSub>
                  </m:oMath>
                </a14:m>
                <a:r>
                  <a:rPr lang="en-US" sz="1200" i="1" dirty="0"/>
                  <a:t>: pixel width of segment</a:t>
                </a:r>
                <a:endParaRPr lang="ro-RO" sz="1200" kern="0" dirty="0"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endParaRPr lang="ro-RO" sz="1200" kern="0" dirty="0"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endParaRPr lang="ro-RO" sz="1200" b="0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E32A2C1B-8990-4A8E-8317-D1281D7030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038" y="1770964"/>
                <a:ext cx="5402103" cy="4740451"/>
              </a:xfrm>
              <a:prstGeom prst="rect">
                <a:avLst/>
              </a:prstGeom>
              <a:blipFill>
                <a:blip r:embed="rId2"/>
                <a:stretch>
                  <a:fillRect l="-2370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6EBB105A-433F-402D-9AD0-105379F543AD}"/>
              </a:ext>
            </a:extLst>
          </p:cNvPr>
          <p:cNvPicPr>
            <a:picLocks noGrp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0405" y="1771651"/>
            <a:ext cx="5376833" cy="446850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 i="1" dirty="0">
                <a:latin typeface="+mj-lt"/>
                <a:ea typeface="ＭＳ Ｐゴシック" charset="0"/>
                <a:cs typeface="ＭＳ Ｐゴシック" charset="0"/>
              </a:rPr>
              <a:t>Teilprojekt 2: Objektdetektion mit Kamerasensor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Berechnung der Objektliste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D39A825-CF06-45BE-B7A6-7463D7FEBE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725" y="6357268"/>
            <a:ext cx="5380038" cy="112712"/>
          </a:xfrm>
        </p:spPr>
        <p:txBody>
          <a:bodyPr/>
          <a:lstStyle/>
          <a:p>
            <a:r>
              <a:rPr lang="en-US" dirty="0" err="1"/>
              <a:t>Darstellung</a:t>
            </a:r>
            <a:r>
              <a:rPr lang="en-US" dirty="0"/>
              <a:t> der </a:t>
            </a:r>
            <a:r>
              <a:rPr lang="en-US" dirty="0" err="1"/>
              <a:t>Berechnungen</a:t>
            </a:r>
            <a:r>
              <a:rPr lang="en-US" dirty="0"/>
              <a:t>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Objektgeometrie</a:t>
            </a:r>
            <a:r>
              <a:rPr lang="en-US" dirty="0"/>
              <a:t> in CARLA-Simulator</a:t>
            </a:r>
          </a:p>
        </p:txBody>
      </p:sp>
      <p:pic>
        <p:nvPicPr>
          <p:cNvPr id="7" name="Bildplatzhalter 5">
            <a:extLst>
              <a:ext uri="{FF2B5EF4-FFF2-40B4-BE49-F238E27FC236}">
                <a16:creationId xmlns:a16="http://schemas.microsoft.com/office/drawing/2014/main" id="{301DF57D-7166-44CF-97C7-A327691E0158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10405" y="1771651"/>
            <a:ext cx="5376833" cy="4468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CFECCDF-F0BD-4A74-A4A8-F30B601FA1ED}"/>
              </a:ext>
            </a:extLst>
          </p:cNvPr>
          <p:cNvSpPr txBox="1">
            <a:spLocks noChangeAspect="1"/>
          </p:cNvSpPr>
          <p:nvPr/>
        </p:nvSpPr>
        <p:spPr>
          <a:xfrm flipH="1">
            <a:off x="7613326" y="2352678"/>
            <a:ext cx="2011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>
                <a:solidFill>
                  <a:schemeClr val="bg2">
                    <a:lumMod val="65000"/>
                  </a:schemeClr>
                </a:solidFill>
              </a:rPr>
              <a:t>vertical</a:t>
            </a:r>
            <a:r>
              <a:rPr lang="de-DE" sz="1400" b="1" dirty="0">
                <a:solidFill>
                  <a:schemeClr val="bg2">
                    <a:lumMod val="65000"/>
                  </a:schemeClr>
                </a:solidFill>
              </a:rPr>
              <a:t> </a:t>
            </a:r>
            <a:r>
              <a:rPr lang="de-DE" sz="1400" b="1" dirty="0" err="1">
                <a:solidFill>
                  <a:schemeClr val="bg2">
                    <a:lumMod val="65000"/>
                  </a:schemeClr>
                </a:solidFill>
              </a:rPr>
              <a:t>centerline</a:t>
            </a:r>
            <a:endParaRPr lang="de-DE" sz="1400" b="1" dirty="0">
              <a:solidFill>
                <a:schemeClr val="bg2">
                  <a:lumMod val="65000"/>
                </a:schemeClr>
              </a:solidFill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D8BCF48-52CA-494E-8E54-1617EA1BEE25}"/>
              </a:ext>
            </a:extLst>
          </p:cNvPr>
          <p:cNvCxnSpPr>
            <a:cxnSpLocks/>
          </p:cNvCxnSpPr>
          <p:nvPr/>
        </p:nvCxnSpPr>
        <p:spPr>
          <a:xfrm flipH="1" flipV="1">
            <a:off x="9400190" y="1879349"/>
            <a:ext cx="15273" cy="4278564"/>
          </a:xfrm>
          <a:prstGeom prst="line">
            <a:avLst/>
          </a:prstGeom>
          <a:ln>
            <a:solidFill>
              <a:schemeClr val="bg2">
                <a:lumMod val="65000"/>
              </a:schemeClr>
            </a:solidFill>
            <a:prstDash val="dash"/>
          </a:ln>
          <a:effectLst>
            <a:glow rad="25400">
              <a:schemeClr val="accent5">
                <a:lumMod val="60000"/>
                <a:lumOff val="40000"/>
                <a:alpha val="2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6BAAE8F-9AB8-4E31-90C6-25A220FF5504}"/>
              </a:ext>
            </a:extLst>
          </p:cNvPr>
          <p:cNvCxnSpPr>
            <a:cxnSpLocks/>
          </p:cNvCxnSpPr>
          <p:nvPr/>
        </p:nvCxnSpPr>
        <p:spPr>
          <a:xfrm flipV="1">
            <a:off x="10054459" y="1864573"/>
            <a:ext cx="0" cy="1008000"/>
          </a:xfrm>
          <a:prstGeom prst="line">
            <a:avLst/>
          </a:prstGeom>
          <a:ln w="25400"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4AFF8E57-7EBD-4772-AD91-F34D9FB5F809}"/>
              </a:ext>
            </a:extLst>
          </p:cNvPr>
          <p:cNvCxnSpPr>
            <a:cxnSpLocks/>
          </p:cNvCxnSpPr>
          <p:nvPr/>
        </p:nvCxnSpPr>
        <p:spPr>
          <a:xfrm flipH="1">
            <a:off x="9435663" y="1935213"/>
            <a:ext cx="588146" cy="0"/>
          </a:xfrm>
          <a:prstGeom prst="straightConnector1">
            <a:avLst/>
          </a:prstGeom>
          <a:ln w="508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A4EAD3D0-AE61-4C37-81F7-3C3A4F311251}"/>
                  </a:ext>
                </a:extLst>
              </p:cNvPr>
              <p:cNvSpPr txBox="1"/>
              <p:nvPr/>
            </p:nvSpPr>
            <p:spPr>
              <a:xfrm>
                <a:off x="9251005" y="1464013"/>
                <a:ext cx="943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b="1" i="1" kern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</m:ctrlPr>
                        </m:sSubPr>
                        <m:e>
                          <m:r>
                            <a:rPr lang="ro-RO" b="1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𝒅</m:t>
                          </m:r>
                        </m:e>
                        <m:sub>
                          <m:r>
                            <a:rPr lang="ro-RO" b="1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𝑷𝒊𝒙𝒆𝒍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A4EAD3D0-AE61-4C37-81F7-3C3A4F311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005" y="1464013"/>
                <a:ext cx="943576" cy="369332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149B1675-B188-4E42-93CE-171C1C62C6AB}"/>
              </a:ext>
            </a:extLst>
          </p:cNvPr>
          <p:cNvCxnSpPr>
            <a:cxnSpLocks/>
          </p:cNvCxnSpPr>
          <p:nvPr/>
        </p:nvCxnSpPr>
        <p:spPr>
          <a:xfrm flipH="1">
            <a:off x="6148569" y="1497354"/>
            <a:ext cx="5688000" cy="0"/>
          </a:xfrm>
          <a:prstGeom prst="straightConnector1">
            <a:avLst/>
          </a:prstGeom>
          <a:ln w="50800">
            <a:solidFill>
              <a:schemeClr val="tx1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C5D2E3D9-F8D2-4270-90EA-A594AB744208}"/>
              </a:ext>
            </a:extLst>
          </p:cNvPr>
          <p:cNvCxnSpPr>
            <a:cxnSpLocks/>
          </p:cNvCxnSpPr>
          <p:nvPr/>
        </p:nvCxnSpPr>
        <p:spPr>
          <a:xfrm flipH="1">
            <a:off x="9425171" y="1302079"/>
            <a:ext cx="2412000" cy="0"/>
          </a:xfrm>
          <a:prstGeom prst="straightConnector1">
            <a:avLst/>
          </a:prstGeom>
          <a:ln w="50800">
            <a:solidFill>
              <a:schemeClr val="tx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4245E1BC-CD12-4963-B002-1E78B5B235BE}"/>
                  </a:ext>
                </a:extLst>
              </p:cNvPr>
              <p:cNvSpPr txBox="1"/>
              <p:nvPr/>
            </p:nvSpPr>
            <p:spPr>
              <a:xfrm>
                <a:off x="9965094" y="908180"/>
                <a:ext cx="1457506" cy="3693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de-DE" sz="160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𝑺𝒆𝒈𝒎𝒆𝒏𝒕</m:t>
                          </m:r>
                          <m:r>
                            <a:rPr lang="de-DE" sz="160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𝑷𝒊𝒙𝒆𝒍</m:t>
                          </m:r>
                        </m:sub>
                      </m:sSub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4245E1BC-CD12-4963-B002-1E78B5B23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5094" y="908180"/>
                <a:ext cx="1457506" cy="369304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5480FFF3-38F8-4961-9197-C446284472EE}"/>
                  </a:ext>
                </a:extLst>
              </p:cNvPr>
              <p:cNvSpPr txBox="1"/>
              <p:nvPr/>
            </p:nvSpPr>
            <p:spPr>
              <a:xfrm>
                <a:off x="7667624" y="1119827"/>
                <a:ext cx="914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1600" b="1" i="1" kern="0" baseline="0" smtClean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</m:ctrlPr>
                        </m:sSubPr>
                        <m:e>
                          <m:r>
                            <a:rPr lang="ro-RO" sz="1600" b="1" i="1" kern="0" baseline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𝒘</m:t>
                          </m:r>
                        </m:e>
                        <m:sub>
                          <m:r>
                            <a:rPr lang="ro-RO" sz="1600" b="1" i="1" kern="0" baseline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𝑷𝒊𝒙𝒆𝒍</m:t>
                          </m:r>
                        </m:sub>
                      </m:sSub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5480FFF3-38F8-4961-9197-C44628447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24" y="1119827"/>
                <a:ext cx="914400" cy="338554"/>
              </a:xfrm>
              <a:prstGeom prst="rect">
                <a:avLst/>
              </a:prstGeom>
              <a:blipFill>
                <a:blip r:embed="rId6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A31CFD8C-DE4D-4320-B3D1-0801C27D72DC}"/>
              </a:ext>
            </a:extLst>
          </p:cNvPr>
          <p:cNvCxnSpPr>
            <a:cxnSpLocks/>
          </p:cNvCxnSpPr>
          <p:nvPr/>
        </p:nvCxnSpPr>
        <p:spPr>
          <a:xfrm flipH="1">
            <a:off x="6148565" y="2209620"/>
            <a:ext cx="3888000" cy="0"/>
          </a:xfrm>
          <a:prstGeom prst="straightConnector1">
            <a:avLst/>
          </a:prstGeom>
          <a:ln w="50800">
            <a:solidFill>
              <a:schemeClr val="accent4">
                <a:lumMod val="20000"/>
                <a:lumOff val="80000"/>
              </a:schemeClr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835103E6-6122-4A57-AA0F-DFA01259507C}"/>
                  </a:ext>
                </a:extLst>
              </p:cNvPr>
              <p:cNvSpPr txBox="1"/>
              <p:nvPr/>
            </p:nvSpPr>
            <p:spPr>
              <a:xfrm>
                <a:off x="6969567" y="1826569"/>
                <a:ext cx="694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1600" b="1" i="1" kern="0" baseline="0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</m:ctrlPr>
                        </m:sSubPr>
                        <m:e>
                          <m:r>
                            <a:rPr lang="ro-RO" sz="1600" b="1" i="1" kern="0" baseline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𝒚</m:t>
                          </m:r>
                        </m:e>
                        <m:sub>
                          <m:r>
                            <a:rPr lang="ro-RO" sz="1600" b="1" i="1" kern="0" baseline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𝑷𝒊𝒙𝒆𝒍</m:t>
                          </m:r>
                        </m:sub>
                      </m:sSub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835103E6-6122-4A57-AA0F-DFA012595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567" y="1826569"/>
                <a:ext cx="69408" cy="338554"/>
              </a:xfrm>
              <a:prstGeom prst="rect">
                <a:avLst/>
              </a:prstGeom>
              <a:blipFill>
                <a:blip r:embed="rId7"/>
                <a:stretch>
                  <a:fillRect l="-50000" r="-700000" b="-54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82B1EA3D-72B1-405A-B819-795E44E25792}"/>
              </a:ext>
            </a:extLst>
          </p:cNvPr>
          <p:cNvCxnSpPr/>
          <p:nvPr/>
        </p:nvCxnSpPr>
        <p:spPr>
          <a:xfrm flipH="1">
            <a:off x="9435663" y="2818283"/>
            <a:ext cx="618796" cy="3054257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9275EB1A-375B-4309-9863-81FFD31CC459}"/>
                  </a:ext>
                </a:extLst>
              </p:cNvPr>
              <p:cNvSpPr txBox="1"/>
              <p:nvPr/>
            </p:nvSpPr>
            <p:spPr>
              <a:xfrm>
                <a:off x="9914226" y="3706746"/>
                <a:ext cx="4571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de-DE" sz="1600" b="1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𝒅𝒊𝒓𝒆𝒄𝒕</m:t>
                          </m:r>
                        </m:sub>
                      </m:sSub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9275EB1A-375B-4309-9863-81FFD31CC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226" y="3706746"/>
                <a:ext cx="45719" cy="338554"/>
              </a:xfrm>
              <a:prstGeom prst="rect">
                <a:avLst/>
              </a:prstGeom>
              <a:blipFill>
                <a:blip r:embed="rId8"/>
                <a:stretch>
                  <a:fillRect l="-100000" r="-125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2D8AB7D1-E627-43CD-98CB-E0202E08076E}"/>
              </a:ext>
            </a:extLst>
          </p:cNvPr>
          <p:cNvCxnSpPr/>
          <p:nvPr/>
        </p:nvCxnSpPr>
        <p:spPr>
          <a:xfrm flipH="1">
            <a:off x="9400190" y="2818283"/>
            <a:ext cx="654269" cy="0"/>
          </a:xfrm>
          <a:prstGeom prst="line">
            <a:avLst/>
          </a:prstGeom>
          <a:ln w="508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8CAEE47D-C215-477E-ABE9-45C531F41B7D}"/>
                  </a:ext>
                </a:extLst>
              </p:cNvPr>
              <p:cNvSpPr txBox="1"/>
              <p:nvPr/>
            </p:nvSpPr>
            <p:spPr>
              <a:xfrm>
                <a:off x="9644316" y="2436000"/>
                <a:ext cx="4571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1" i="1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8CAEE47D-C215-477E-ABE9-45C531F41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4316" y="2436000"/>
                <a:ext cx="45719" cy="338554"/>
              </a:xfrm>
              <a:prstGeom prst="rect">
                <a:avLst/>
              </a:prstGeom>
              <a:blipFill>
                <a:blip r:embed="rId9"/>
                <a:stretch>
                  <a:fillRect l="-100000" r="-350000" b="-54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3E5C04D-71B7-4875-A3D6-81D644745030}"/>
              </a:ext>
            </a:extLst>
          </p:cNvPr>
          <p:cNvCxnSpPr/>
          <p:nvPr/>
        </p:nvCxnSpPr>
        <p:spPr>
          <a:xfrm>
            <a:off x="9400190" y="2818283"/>
            <a:ext cx="15273" cy="3025069"/>
          </a:xfrm>
          <a:prstGeom prst="line">
            <a:avLst/>
          </a:prstGeom>
          <a:ln w="508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EBA7ADF8-DEDA-4BB3-91D6-9973561A63EC}"/>
                  </a:ext>
                </a:extLst>
              </p:cNvPr>
              <p:cNvSpPr txBox="1"/>
              <p:nvPr/>
            </p:nvSpPr>
            <p:spPr>
              <a:xfrm>
                <a:off x="9170823" y="3890893"/>
                <a:ext cx="56445" cy="341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1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EBA7ADF8-DEDA-4BB3-91D6-9973561A6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823" y="3890893"/>
                <a:ext cx="56445" cy="341235"/>
              </a:xfrm>
              <a:prstGeom prst="rect">
                <a:avLst/>
              </a:prstGeom>
              <a:blipFill>
                <a:blip r:embed="rId10"/>
                <a:stretch>
                  <a:fillRect l="-30000" r="-23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0AAC5CDC-50F5-480B-A909-B881F6E499C3}"/>
                  </a:ext>
                </a:extLst>
              </p:cNvPr>
              <p:cNvSpPr txBox="1"/>
              <p:nvPr/>
            </p:nvSpPr>
            <p:spPr>
              <a:xfrm>
                <a:off x="9088253" y="4428607"/>
                <a:ext cx="914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𝝓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0AAC5CDC-50F5-480B-A909-B881F6E49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8253" y="4428607"/>
                <a:ext cx="914400" cy="338554"/>
              </a:xfrm>
              <a:prstGeom prst="rect">
                <a:avLst/>
              </a:prstGeom>
              <a:blipFill>
                <a:blip r:embed="rId11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Bogen 26">
            <a:extLst>
              <a:ext uri="{FF2B5EF4-FFF2-40B4-BE49-F238E27FC236}">
                <a16:creationId xmlns:a16="http://schemas.microsoft.com/office/drawing/2014/main" id="{5BA545FA-2EE1-4FC9-A180-2B4E245FC930}"/>
              </a:ext>
            </a:extLst>
          </p:cNvPr>
          <p:cNvSpPr>
            <a:spLocks noChangeAspect="1"/>
          </p:cNvSpPr>
          <p:nvPr/>
        </p:nvSpPr>
        <p:spPr>
          <a:xfrm>
            <a:off x="9122402" y="4410533"/>
            <a:ext cx="592045" cy="86400"/>
          </a:xfrm>
          <a:prstGeom prst="arc">
            <a:avLst/>
          </a:prstGeom>
          <a:ln w="50800" cap="rnd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812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E32A2C1B-8990-4A8E-8317-D1281D703006}"/>
                  </a:ext>
                </a:extLst>
              </p:cNvPr>
              <p:cNvSpPr/>
              <p:nvPr/>
            </p:nvSpPr>
            <p:spPr bwMode="auto">
              <a:xfrm>
                <a:off x="632038" y="1770964"/>
                <a:ext cx="5402103" cy="4740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defTabSz="457200" fontAlgn="base">
                  <a:lnSpc>
                    <a:spcPct val="200000"/>
                  </a:lnSpc>
                  <a:buSzPct val="100000"/>
                </a:pPr>
                <a:r>
                  <a:rPr lang="de-DE" sz="1600" b="1" kern="0" dirty="0">
                    <a:latin typeface="+mj-lt"/>
                    <a:ea typeface="ＭＳ Ｐゴシック" charset="0"/>
                    <a:cs typeface="ＭＳ Ｐゴシック" charset="0"/>
                  </a:rPr>
                  <a:t>Grundlegende Berechnungen  zur Objektgeometrie:</a:t>
                </a: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o-RO" sz="1200" b="1" i="1" kern="0" baseline="0" smtClean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𝒅</m:t>
                        </m:r>
                      </m:e>
                      <m:sub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  <m:r>
                      <a:rPr lang="ro-RO" sz="1200" b="1" i="1" kern="0" baseline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=</m:t>
                    </m:r>
                    <m:sSub>
                      <m:sSubPr>
                        <m:ctrlP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𝒚</m:t>
                        </m:r>
                      </m:e>
                      <m:sub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  <m:r>
                      <a:rPr lang="ro-RO" sz="1200" b="1" i="1" kern="0" baseline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−</m:t>
                    </m:r>
                    <m:f>
                      <m:fPr>
                        <m:ctrlP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</m:ctrlPr>
                          </m:sSubPr>
                          <m:e>
                            <m: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  <m:t>𝑷𝒊𝒙𝒆𝒍</m:t>
                            </m:r>
                          </m:sub>
                        </m:sSub>
                      </m:num>
                      <m:den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𝟐</m:t>
                        </m:r>
                      </m:den>
                    </m:f>
                  </m:oMath>
                </a14:m>
                <a:endParaRPr lang="de-DE" sz="1200" b="1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𝒂𝒏𝒈𝒍𝒆</m:t>
                        </m:r>
                      </m:sub>
                    </m:sSub>
                    <m:r>
                      <a:rPr lang="de-DE" sz="12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𝑷𝒊𝒙𝒆𝒍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𝑺𝒆𝒈𝒎𝒆𝒏𝒕</m:t>
                            </m:r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𝑷𝒊𝒙𝒆𝒍</m:t>
                            </m:r>
                          </m:sub>
                        </m:sSub>
                      </m:den>
                    </m:f>
                  </m:oMath>
                </a14:m>
                <a:endParaRPr lang="de-DE" sz="1200" kern="0" dirty="0">
                  <a:ea typeface="ＭＳ Ｐゴシック" charset="0"/>
                  <a:cs typeface="ＭＳ Ｐゴシック" charset="0"/>
                </a:endParaRP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de-DE" sz="1200" b="1" i="1">
                        <a:latin typeface="Cambria Math" panose="02040503050406030204" pitchFamily="18" charset="0"/>
                      </a:rPr>
                      <m:t>𝝓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𝒂𝒏𝒈𝒍𝒆</m:t>
                        </m:r>
                      </m:sub>
                    </m:sSub>
                    <m:r>
                      <a:rPr lang="de-DE" sz="1200" b="1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𝑺𝒆𝒈𝒎𝒆𝒏𝒕</m:t>
                        </m:r>
                      </m:sub>
                    </m:sSub>
                  </m:oMath>
                </a14:m>
                <a:endParaRPr lang="de-DE" sz="1200" b="1" i="1" dirty="0">
                  <a:latin typeface="Cambria Math" panose="02040503050406030204" pitchFamily="18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r>
                  <a:rPr lang="en-US" sz="1200" b="1" i="1" dirty="0"/>
                  <a:t>ϕ</a:t>
                </a:r>
                <a:r>
                  <a:rPr lang="en-US" sz="1200" i="1" dirty="0"/>
                  <a:t>: angle from centerline to object</a:t>
                </a:r>
                <a:endParaRPr lang="ro-RO" sz="1200" kern="0" dirty="0"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𝑺𝒆𝒈𝒎𝒆𝒏𝒕</m:t>
                        </m:r>
                      </m:sub>
                    </m:sSub>
                  </m:oMath>
                </a14:m>
                <a:r>
                  <a:rPr lang="en-US" sz="1200" i="1" dirty="0"/>
                  <a:t>: angle of view of a Segment = 45°</a:t>
                </a:r>
                <a:endParaRPr lang="de-DE" sz="1200" i="1" dirty="0"/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endParaRPr lang="ro-RO" sz="1200" kern="0" dirty="0"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endParaRPr lang="ro-RO" sz="1200" kern="0" dirty="0"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endParaRPr lang="ro-RO" sz="1200" b="0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E32A2C1B-8990-4A8E-8317-D1281D7030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038" y="1770964"/>
                <a:ext cx="5402103" cy="4740451"/>
              </a:xfrm>
              <a:prstGeom prst="rect">
                <a:avLst/>
              </a:prstGeom>
              <a:blipFill>
                <a:blip r:embed="rId2"/>
                <a:stretch>
                  <a:fillRect l="-2370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6EBB105A-433F-402D-9AD0-105379F543AD}"/>
              </a:ext>
            </a:extLst>
          </p:cNvPr>
          <p:cNvPicPr>
            <a:picLocks noGrp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0405" y="1771651"/>
            <a:ext cx="5376833" cy="446850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 i="1" dirty="0">
                <a:latin typeface="+mj-lt"/>
                <a:ea typeface="ＭＳ Ｐゴシック" charset="0"/>
                <a:cs typeface="ＭＳ Ｐゴシック" charset="0"/>
              </a:rPr>
              <a:t>Teilprojekt 2: Objektdetektion mit Kamerasensor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Berechnung der Objektliste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660B397-AFAF-4A76-A84A-93BAD4F7AD0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725" y="6357268"/>
            <a:ext cx="5380038" cy="112712"/>
          </a:xfrm>
        </p:spPr>
        <p:txBody>
          <a:bodyPr/>
          <a:lstStyle/>
          <a:p>
            <a:r>
              <a:rPr lang="en-US" dirty="0" err="1"/>
              <a:t>Darstellung</a:t>
            </a:r>
            <a:r>
              <a:rPr lang="en-US" dirty="0"/>
              <a:t> der </a:t>
            </a:r>
            <a:r>
              <a:rPr lang="en-US" dirty="0" err="1"/>
              <a:t>Berechnungen</a:t>
            </a:r>
            <a:r>
              <a:rPr lang="en-US" dirty="0"/>
              <a:t>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Objektgeometrie</a:t>
            </a:r>
            <a:r>
              <a:rPr lang="en-US" dirty="0"/>
              <a:t> in CARLA-Simulator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DB185BE-CFBB-4B1B-BFDB-DC9944F70502}"/>
              </a:ext>
            </a:extLst>
          </p:cNvPr>
          <p:cNvSpPr txBox="1">
            <a:spLocks noChangeAspect="1"/>
          </p:cNvSpPr>
          <p:nvPr/>
        </p:nvSpPr>
        <p:spPr>
          <a:xfrm flipH="1">
            <a:off x="7613326" y="2352678"/>
            <a:ext cx="2011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>
                <a:solidFill>
                  <a:schemeClr val="bg2">
                    <a:lumMod val="65000"/>
                  </a:schemeClr>
                </a:solidFill>
              </a:rPr>
              <a:t>vertical</a:t>
            </a:r>
            <a:r>
              <a:rPr lang="de-DE" sz="1400" b="1" dirty="0">
                <a:solidFill>
                  <a:schemeClr val="bg2">
                    <a:lumMod val="65000"/>
                  </a:schemeClr>
                </a:solidFill>
              </a:rPr>
              <a:t> </a:t>
            </a:r>
            <a:r>
              <a:rPr lang="de-DE" sz="1400" b="1" dirty="0" err="1">
                <a:solidFill>
                  <a:schemeClr val="bg2">
                    <a:lumMod val="65000"/>
                  </a:schemeClr>
                </a:solidFill>
              </a:rPr>
              <a:t>centerline</a:t>
            </a:r>
            <a:endParaRPr lang="de-DE" sz="1400" b="1" dirty="0">
              <a:solidFill>
                <a:schemeClr val="bg2">
                  <a:lumMod val="65000"/>
                </a:schemeClr>
              </a:solidFill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7624C9D9-CB1E-43BC-9D3A-2B1FCFE24733}"/>
              </a:ext>
            </a:extLst>
          </p:cNvPr>
          <p:cNvCxnSpPr>
            <a:cxnSpLocks/>
          </p:cNvCxnSpPr>
          <p:nvPr/>
        </p:nvCxnSpPr>
        <p:spPr>
          <a:xfrm flipH="1" flipV="1">
            <a:off x="9400190" y="1879349"/>
            <a:ext cx="15273" cy="4278564"/>
          </a:xfrm>
          <a:prstGeom prst="line">
            <a:avLst/>
          </a:prstGeom>
          <a:ln>
            <a:solidFill>
              <a:schemeClr val="bg2">
                <a:lumMod val="65000"/>
              </a:schemeClr>
            </a:solidFill>
            <a:prstDash val="dash"/>
          </a:ln>
          <a:effectLst>
            <a:glow rad="25400">
              <a:schemeClr val="accent5">
                <a:lumMod val="60000"/>
                <a:lumOff val="40000"/>
                <a:alpha val="2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4E113B41-4773-40A6-A952-41A219B67277}"/>
              </a:ext>
            </a:extLst>
          </p:cNvPr>
          <p:cNvCxnSpPr>
            <a:cxnSpLocks/>
          </p:cNvCxnSpPr>
          <p:nvPr/>
        </p:nvCxnSpPr>
        <p:spPr>
          <a:xfrm flipV="1">
            <a:off x="10054459" y="1864573"/>
            <a:ext cx="0" cy="1008000"/>
          </a:xfrm>
          <a:prstGeom prst="line">
            <a:avLst/>
          </a:prstGeom>
          <a:ln w="25400"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5F05B3CF-A431-442C-8015-167A8AAFDAAF}"/>
              </a:ext>
            </a:extLst>
          </p:cNvPr>
          <p:cNvCxnSpPr>
            <a:cxnSpLocks/>
          </p:cNvCxnSpPr>
          <p:nvPr/>
        </p:nvCxnSpPr>
        <p:spPr>
          <a:xfrm flipH="1">
            <a:off x="9435663" y="1935213"/>
            <a:ext cx="588146" cy="0"/>
          </a:xfrm>
          <a:prstGeom prst="straightConnector1">
            <a:avLst/>
          </a:prstGeom>
          <a:ln w="508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77028B0-C997-4B24-B946-A92899228318}"/>
                  </a:ext>
                </a:extLst>
              </p:cNvPr>
              <p:cNvSpPr txBox="1"/>
              <p:nvPr/>
            </p:nvSpPr>
            <p:spPr>
              <a:xfrm>
                <a:off x="9251005" y="1464013"/>
                <a:ext cx="943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b="1" i="1" kern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</m:ctrlPr>
                        </m:sSubPr>
                        <m:e>
                          <m:r>
                            <a:rPr lang="ro-RO" b="1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𝒅</m:t>
                          </m:r>
                        </m:e>
                        <m:sub>
                          <m:r>
                            <a:rPr lang="ro-RO" b="1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𝑷𝒊𝒙𝒆𝒍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77028B0-C997-4B24-B946-A92899228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005" y="1464013"/>
                <a:ext cx="943576" cy="369332"/>
              </a:xfrm>
              <a:prstGeom prst="rect">
                <a:avLst/>
              </a:prstGeom>
              <a:blipFill>
                <a:blip r:embed="rId2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A39D4568-28F1-4B4E-ACB2-4B7068A25864}"/>
              </a:ext>
            </a:extLst>
          </p:cNvPr>
          <p:cNvCxnSpPr>
            <a:cxnSpLocks/>
          </p:cNvCxnSpPr>
          <p:nvPr/>
        </p:nvCxnSpPr>
        <p:spPr>
          <a:xfrm flipH="1">
            <a:off x="6148569" y="1497354"/>
            <a:ext cx="5688000" cy="0"/>
          </a:xfrm>
          <a:prstGeom prst="straightConnector1">
            <a:avLst/>
          </a:prstGeom>
          <a:ln w="50800">
            <a:solidFill>
              <a:schemeClr val="tx1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1F9B498-33E6-46F5-A072-0DF0584F968F}"/>
              </a:ext>
            </a:extLst>
          </p:cNvPr>
          <p:cNvCxnSpPr>
            <a:cxnSpLocks/>
          </p:cNvCxnSpPr>
          <p:nvPr/>
        </p:nvCxnSpPr>
        <p:spPr>
          <a:xfrm flipH="1">
            <a:off x="9425171" y="1302079"/>
            <a:ext cx="2412000" cy="0"/>
          </a:xfrm>
          <a:prstGeom prst="straightConnector1">
            <a:avLst/>
          </a:prstGeom>
          <a:ln w="50800">
            <a:solidFill>
              <a:schemeClr val="tx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6427679E-A497-423B-B7F9-EA4A88E62503}"/>
                  </a:ext>
                </a:extLst>
              </p:cNvPr>
              <p:cNvSpPr txBox="1"/>
              <p:nvPr/>
            </p:nvSpPr>
            <p:spPr>
              <a:xfrm>
                <a:off x="7667624" y="1119827"/>
                <a:ext cx="914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1600" b="1" i="1" kern="0" baseline="0" smtClean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</m:ctrlPr>
                        </m:sSubPr>
                        <m:e>
                          <m:r>
                            <a:rPr lang="ro-RO" sz="1600" b="1" i="1" kern="0" baseline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𝒘</m:t>
                          </m:r>
                        </m:e>
                        <m:sub>
                          <m:r>
                            <a:rPr lang="ro-RO" sz="1600" b="1" i="1" kern="0" baseline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𝑷𝒊𝒙𝒆𝒍</m:t>
                          </m:r>
                        </m:sub>
                      </m:sSub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6427679E-A497-423B-B7F9-EA4A88E62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24" y="1119827"/>
                <a:ext cx="914400" cy="338554"/>
              </a:xfrm>
              <a:prstGeom prst="rect">
                <a:avLst/>
              </a:prstGeom>
              <a:blipFill>
                <a:blip r:embed="rId4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A84A921B-4505-4678-8953-D09A67021A28}"/>
              </a:ext>
            </a:extLst>
          </p:cNvPr>
          <p:cNvCxnSpPr>
            <a:cxnSpLocks/>
          </p:cNvCxnSpPr>
          <p:nvPr/>
        </p:nvCxnSpPr>
        <p:spPr>
          <a:xfrm flipH="1">
            <a:off x="6148565" y="2209620"/>
            <a:ext cx="3888000" cy="0"/>
          </a:xfrm>
          <a:prstGeom prst="straightConnector1">
            <a:avLst/>
          </a:prstGeom>
          <a:ln w="50800">
            <a:solidFill>
              <a:schemeClr val="accent4">
                <a:lumMod val="20000"/>
                <a:lumOff val="80000"/>
              </a:schemeClr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7E28EF00-907F-4B4D-87FE-22661192EA16}"/>
                  </a:ext>
                </a:extLst>
              </p:cNvPr>
              <p:cNvSpPr txBox="1"/>
              <p:nvPr/>
            </p:nvSpPr>
            <p:spPr>
              <a:xfrm>
                <a:off x="6969567" y="1826569"/>
                <a:ext cx="694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1600" b="1" i="1" kern="0" baseline="0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</m:ctrlPr>
                        </m:sSubPr>
                        <m:e>
                          <m:r>
                            <a:rPr lang="ro-RO" sz="1600" b="1" i="1" kern="0" baseline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𝒚</m:t>
                          </m:r>
                        </m:e>
                        <m:sub>
                          <m:r>
                            <a:rPr lang="ro-RO" sz="1600" b="1" i="1" kern="0" baseline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𝑷𝒊𝒙𝒆𝒍</m:t>
                          </m:r>
                        </m:sub>
                      </m:sSub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7E28EF00-907F-4B4D-87FE-22661192E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567" y="1826569"/>
                <a:ext cx="69408" cy="338554"/>
              </a:xfrm>
              <a:prstGeom prst="rect">
                <a:avLst/>
              </a:prstGeom>
              <a:blipFill>
                <a:blip r:embed="rId5"/>
                <a:stretch>
                  <a:fillRect l="-50000" r="-700000" b="-54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12F42D7C-8595-4EA0-B6CE-9711901954D2}"/>
              </a:ext>
            </a:extLst>
          </p:cNvPr>
          <p:cNvCxnSpPr/>
          <p:nvPr/>
        </p:nvCxnSpPr>
        <p:spPr>
          <a:xfrm flipH="1">
            <a:off x="9435663" y="2818283"/>
            <a:ext cx="618796" cy="3054257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E97890D6-1C09-4033-A419-BC74EE787C70}"/>
                  </a:ext>
                </a:extLst>
              </p:cNvPr>
              <p:cNvSpPr txBox="1"/>
              <p:nvPr/>
            </p:nvSpPr>
            <p:spPr>
              <a:xfrm>
                <a:off x="9914226" y="3706746"/>
                <a:ext cx="4571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de-DE" sz="1600" b="1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𝒅𝒊𝒓𝒆𝒄𝒕</m:t>
                          </m:r>
                        </m:sub>
                      </m:sSub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E97890D6-1C09-4033-A419-BC74EE787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226" y="3706746"/>
                <a:ext cx="45719" cy="338554"/>
              </a:xfrm>
              <a:prstGeom prst="rect">
                <a:avLst/>
              </a:prstGeom>
              <a:blipFill>
                <a:blip r:embed="rId6"/>
                <a:stretch>
                  <a:fillRect l="-100000" r="-125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686AF34F-87B7-4D84-BFF6-4524E4D3470C}"/>
              </a:ext>
            </a:extLst>
          </p:cNvPr>
          <p:cNvCxnSpPr/>
          <p:nvPr/>
        </p:nvCxnSpPr>
        <p:spPr>
          <a:xfrm flipH="1">
            <a:off x="9400190" y="2818283"/>
            <a:ext cx="654269" cy="0"/>
          </a:xfrm>
          <a:prstGeom prst="line">
            <a:avLst/>
          </a:prstGeom>
          <a:ln w="508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D7940A9-A582-4F54-A9C3-0085FFDFE176}"/>
                  </a:ext>
                </a:extLst>
              </p:cNvPr>
              <p:cNvSpPr txBox="1"/>
              <p:nvPr/>
            </p:nvSpPr>
            <p:spPr>
              <a:xfrm>
                <a:off x="9644316" y="2436000"/>
                <a:ext cx="4571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1" i="1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D7940A9-A582-4F54-A9C3-0085FFDFE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4316" y="2436000"/>
                <a:ext cx="45719" cy="338554"/>
              </a:xfrm>
              <a:prstGeom prst="rect">
                <a:avLst/>
              </a:prstGeom>
              <a:blipFill>
                <a:blip r:embed="rId7"/>
                <a:stretch>
                  <a:fillRect l="-100000" r="-350000" b="-54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3AB81133-B0A5-45FD-91CC-1B374B58F5AC}"/>
              </a:ext>
            </a:extLst>
          </p:cNvPr>
          <p:cNvCxnSpPr/>
          <p:nvPr/>
        </p:nvCxnSpPr>
        <p:spPr>
          <a:xfrm>
            <a:off x="9400190" y="2818283"/>
            <a:ext cx="15273" cy="3025069"/>
          </a:xfrm>
          <a:prstGeom prst="line">
            <a:avLst/>
          </a:prstGeom>
          <a:ln w="508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5E6D0A46-8C2D-4885-810A-F6FA3E4A7762}"/>
                  </a:ext>
                </a:extLst>
              </p:cNvPr>
              <p:cNvSpPr txBox="1"/>
              <p:nvPr/>
            </p:nvSpPr>
            <p:spPr>
              <a:xfrm>
                <a:off x="9170823" y="3890893"/>
                <a:ext cx="56445" cy="341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1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5E6D0A46-8C2D-4885-810A-F6FA3E4A7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823" y="3890893"/>
                <a:ext cx="56445" cy="341235"/>
              </a:xfrm>
              <a:prstGeom prst="rect">
                <a:avLst/>
              </a:prstGeom>
              <a:blipFill>
                <a:blip r:embed="rId8"/>
                <a:stretch>
                  <a:fillRect l="-30000" r="-23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F45EBE22-EAFE-4EBF-883A-BA1EC1B23F15}"/>
                  </a:ext>
                </a:extLst>
              </p:cNvPr>
              <p:cNvSpPr txBox="1"/>
              <p:nvPr/>
            </p:nvSpPr>
            <p:spPr>
              <a:xfrm>
                <a:off x="9088253" y="4428607"/>
                <a:ext cx="914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𝝓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F45EBE22-EAFE-4EBF-883A-BA1EC1B23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8253" y="4428607"/>
                <a:ext cx="914400" cy="338554"/>
              </a:xfrm>
              <a:prstGeom prst="rect">
                <a:avLst/>
              </a:prstGeom>
              <a:blipFill>
                <a:blip r:embed="rId9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Bogen 24">
            <a:extLst>
              <a:ext uri="{FF2B5EF4-FFF2-40B4-BE49-F238E27FC236}">
                <a16:creationId xmlns:a16="http://schemas.microsoft.com/office/drawing/2014/main" id="{5F3BCF9A-D46F-4E02-B68E-DF95D0B64A5C}"/>
              </a:ext>
            </a:extLst>
          </p:cNvPr>
          <p:cNvSpPr>
            <a:spLocks noChangeAspect="1"/>
          </p:cNvSpPr>
          <p:nvPr/>
        </p:nvSpPr>
        <p:spPr>
          <a:xfrm>
            <a:off x="9122402" y="4410533"/>
            <a:ext cx="592045" cy="86400"/>
          </a:xfrm>
          <a:prstGeom prst="arc">
            <a:avLst/>
          </a:prstGeom>
          <a:ln w="50800" cap="rnd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BD7A8843-69F8-4A17-9488-635CE742715F}"/>
                  </a:ext>
                </a:extLst>
              </p:cNvPr>
              <p:cNvSpPr txBox="1"/>
              <p:nvPr/>
            </p:nvSpPr>
            <p:spPr>
              <a:xfrm>
                <a:off x="9965094" y="908180"/>
                <a:ext cx="1457506" cy="3693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de-DE" sz="160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𝑺𝒆𝒈𝒎𝒆𝒏𝒕</m:t>
                          </m:r>
                          <m:r>
                            <a:rPr lang="de-DE" sz="160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𝑷𝒊𝒙𝒆𝒍</m:t>
                          </m:r>
                        </m:sub>
                      </m:sSub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BD7A8843-69F8-4A17-9488-635CE7427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5094" y="908180"/>
                <a:ext cx="1457506" cy="369304"/>
              </a:xfrm>
              <a:prstGeom prst="rect">
                <a:avLst/>
              </a:prstGeom>
              <a:blipFill>
                <a:blip r:embed="rId10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329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E32A2C1B-8990-4A8E-8317-D1281D703006}"/>
                  </a:ext>
                </a:extLst>
              </p:cNvPr>
              <p:cNvSpPr/>
              <p:nvPr/>
            </p:nvSpPr>
            <p:spPr bwMode="auto">
              <a:xfrm>
                <a:off x="632038" y="1770964"/>
                <a:ext cx="5402103" cy="4740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defTabSz="457200" fontAlgn="base">
                  <a:lnSpc>
                    <a:spcPct val="200000"/>
                  </a:lnSpc>
                  <a:buSzPct val="100000"/>
                </a:pPr>
                <a:r>
                  <a:rPr lang="de-DE" sz="1600" b="1" kern="0" dirty="0">
                    <a:latin typeface="+mj-lt"/>
                    <a:ea typeface="ＭＳ Ｐゴシック" charset="0"/>
                    <a:cs typeface="ＭＳ Ｐゴシック" charset="0"/>
                  </a:rPr>
                  <a:t>Grundlegende Berechnungen  zur Objektgeometrie:</a:t>
                </a: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o-RO" sz="1200" b="1" i="1" kern="0" baseline="0" smtClean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𝒅</m:t>
                        </m:r>
                      </m:e>
                      <m:sub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  <m:r>
                      <a:rPr lang="ro-RO" sz="1200" b="1" i="1" kern="0" baseline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=</m:t>
                    </m:r>
                    <m:sSub>
                      <m:sSubPr>
                        <m:ctrlP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𝒚</m:t>
                        </m:r>
                      </m:e>
                      <m:sub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  <m:r>
                      <a:rPr lang="ro-RO" sz="1200" b="1" i="1" kern="0" baseline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−</m:t>
                    </m:r>
                    <m:f>
                      <m:fPr>
                        <m:ctrlP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</m:ctrlPr>
                          </m:sSubPr>
                          <m:e>
                            <m: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  <m:t>𝑷𝒊𝒙𝒆𝒍</m:t>
                            </m:r>
                          </m:sub>
                        </m:sSub>
                      </m:num>
                      <m:den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𝟐</m:t>
                        </m:r>
                      </m:den>
                    </m:f>
                  </m:oMath>
                </a14:m>
                <a:endParaRPr lang="de-DE" sz="1200" b="1" i="1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𝒂𝒏𝒈𝒍𝒆</m:t>
                        </m:r>
                      </m:sub>
                    </m:sSub>
                    <m:r>
                      <a:rPr lang="de-DE" sz="12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𝑷𝒊𝒙𝒆𝒍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𝑺𝒆𝒈𝒎𝒆𝒏𝒕</m:t>
                            </m:r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𝑷𝒊𝒙𝒆𝒍</m:t>
                            </m:r>
                          </m:sub>
                        </m:sSub>
                      </m:den>
                    </m:f>
                  </m:oMath>
                </a14:m>
                <a:endParaRPr lang="de-DE" sz="1200" i="1" kern="0" dirty="0">
                  <a:ea typeface="ＭＳ Ｐゴシック" charset="0"/>
                  <a:cs typeface="ＭＳ Ｐゴシック" charset="0"/>
                </a:endParaRP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de-DE" sz="1200" b="1" i="1">
                        <a:latin typeface="Cambria Math" panose="02040503050406030204" pitchFamily="18" charset="0"/>
                      </a:rPr>
                      <m:t>𝝓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𝒂𝒏𝒈𝒍𝒆</m:t>
                        </m:r>
                      </m:sub>
                    </m:sSub>
                    <m:r>
                      <a:rPr lang="de-DE" sz="1200" b="1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𝑺𝒆𝒈𝒎𝒆𝒏𝒕</m:t>
                        </m:r>
                      </m:sub>
                    </m:sSub>
                  </m:oMath>
                </a14:m>
                <a:endParaRPr lang="de-DE" sz="1200" b="1" i="1" dirty="0">
                  <a:latin typeface="Cambria Math" panose="02040503050406030204" pitchFamily="18" charset="0"/>
                </a:endParaRPr>
              </a:p>
              <a:p>
                <a:pPr marL="628650" lvl="1" indent="-171450" defTabSz="457200" fontAlgn="base">
                  <a:lnSpc>
                    <a:spcPct val="200000"/>
                  </a:lnSpc>
                  <a:buSzPct val="100000"/>
                  <a:buFontTx/>
                  <a:buChar char="→"/>
                </a:pPr>
                <a14:m>
                  <m:oMath xmlns:m="http://schemas.openxmlformats.org/officeDocument/2006/math">
                    <m:r>
                      <a:rPr lang="de-DE" sz="12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𝒅𝒊𝒓𝒆𝒄𝒕</m:t>
                        </m:r>
                      </m:sub>
                    </m:sSub>
                    <m:r>
                      <a:rPr lang="de-DE" sz="1200" b="1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𝒔𝒊𝒏</m:t>
                    </m:r>
                    <m:d>
                      <m:d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de-DE" sz="12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𝝅</m:t>
                            </m:r>
                          </m:num>
                          <m:den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𝟏𝟖𝟎</m:t>
                            </m:r>
                          </m:den>
                        </m:f>
                      </m:e>
                    </m:d>
                    <m:r>
                      <a:rPr lang="de-DE" sz="1200" b="1" i="1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𝑜𝑑𝑒𝑟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𝒅𝒊𝒓𝒆𝒄𝒕</m:t>
                        </m:r>
                      </m:sub>
                    </m:sSub>
                    <m:r>
                      <a:rPr lang="de-DE" sz="1200" b="1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𝒄𝒐𝒔</m:t>
                    </m:r>
                    <m:d>
                      <m:d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de-DE" sz="12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𝝅</m:t>
                            </m:r>
                          </m:num>
                          <m:den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𝟏𝟖𝟎</m:t>
                            </m:r>
                          </m:den>
                        </m:f>
                      </m:e>
                    </m:d>
                  </m:oMath>
                </a14:m>
                <a:endParaRPr lang="de-DE" sz="1200" b="1" i="1" dirty="0">
                  <a:latin typeface="Cambria Math" panose="02040503050406030204" pitchFamily="18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1200" i="1" dirty="0"/>
                  <a:t>: distance from centerline to object in meters</a:t>
                </a: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14:m>
                  <m:oMath xmlns:m="http://schemas.openxmlformats.org/officeDocument/2006/math">
                    <m:r>
                      <a:rPr lang="de-DE" sz="12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200" i="1" dirty="0"/>
                  <a:t>: distance on centerline to object in meters</a:t>
                </a:r>
                <a:endParaRPr lang="ro-RO" sz="1200" kern="0" dirty="0"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𝒅𝒊𝒓𝒆𝒄𝒕</m:t>
                        </m:r>
                      </m:sub>
                    </m:sSub>
                  </m:oMath>
                </a14:m>
                <a:r>
                  <a:rPr lang="en-US" sz="1200" i="1" dirty="0"/>
                  <a:t>: direct distance to object in meters</a:t>
                </a:r>
                <a:endParaRPr lang="de-DE" sz="1200" dirty="0"/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endParaRPr lang="de-DE" sz="1200" i="1" dirty="0"/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endParaRPr lang="ro-RO" sz="1200" kern="0" dirty="0"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endParaRPr lang="ro-RO" sz="1200" kern="0" dirty="0"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endParaRPr lang="ro-RO" sz="1200" b="0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E32A2C1B-8990-4A8E-8317-D1281D7030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038" y="1770964"/>
                <a:ext cx="5402103" cy="4740451"/>
              </a:xfrm>
              <a:prstGeom prst="rect">
                <a:avLst/>
              </a:prstGeom>
              <a:blipFill>
                <a:blip r:embed="rId2"/>
                <a:stretch>
                  <a:fillRect l="-2370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6EBB105A-433F-402D-9AD0-105379F543AD}"/>
              </a:ext>
            </a:extLst>
          </p:cNvPr>
          <p:cNvPicPr>
            <a:picLocks noGrp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0405" y="1771651"/>
            <a:ext cx="5376833" cy="446850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 i="1" dirty="0">
                <a:latin typeface="+mj-lt"/>
                <a:ea typeface="ＭＳ Ｐゴシック" charset="0"/>
                <a:cs typeface="ＭＳ Ｐゴシック" charset="0"/>
              </a:rPr>
              <a:t>Teilprojekt 2: Objektdetektion mit Kamerasensor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Berechnung der Objektliste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7D2981B-E69C-4C4D-9441-41F6EABDFD5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725" y="6357268"/>
            <a:ext cx="5380038" cy="112712"/>
          </a:xfrm>
        </p:spPr>
        <p:txBody>
          <a:bodyPr/>
          <a:lstStyle/>
          <a:p>
            <a:r>
              <a:rPr lang="en-US" dirty="0" err="1"/>
              <a:t>Darstellung</a:t>
            </a:r>
            <a:r>
              <a:rPr lang="en-US" dirty="0"/>
              <a:t> der </a:t>
            </a:r>
            <a:r>
              <a:rPr lang="en-US" dirty="0" err="1"/>
              <a:t>Berechnungen</a:t>
            </a:r>
            <a:r>
              <a:rPr lang="en-US" dirty="0"/>
              <a:t>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Objektgeometrie</a:t>
            </a:r>
            <a:r>
              <a:rPr lang="en-US" dirty="0"/>
              <a:t> in CARLA-Simulator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9B4D420-90D8-4830-8BD1-5E88ED8947E8}"/>
              </a:ext>
            </a:extLst>
          </p:cNvPr>
          <p:cNvSpPr txBox="1">
            <a:spLocks noChangeAspect="1"/>
          </p:cNvSpPr>
          <p:nvPr/>
        </p:nvSpPr>
        <p:spPr>
          <a:xfrm flipH="1">
            <a:off x="7613326" y="2352678"/>
            <a:ext cx="2011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>
                <a:solidFill>
                  <a:schemeClr val="bg2">
                    <a:lumMod val="65000"/>
                  </a:schemeClr>
                </a:solidFill>
              </a:rPr>
              <a:t>vertical</a:t>
            </a:r>
            <a:r>
              <a:rPr lang="de-DE" sz="1400" b="1" dirty="0">
                <a:solidFill>
                  <a:schemeClr val="bg2">
                    <a:lumMod val="65000"/>
                  </a:schemeClr>
                </a:solidFill>
              </a:rPr>
              <a:t> </a:t>
            </a:r>
            <a:r>
              <a:rPr lang="de-DE" sz="1400" b="1" dirty="0" err="1">
                <a:solidFill>
                  <a:schemeClr val="bg2">
                    <a:lumMod val="65000"/>
                  </a:schemeClr>
                </a:solidFill>
              </a:rPr>
              <a:t>centerline</a:t>
            </a:r>
            <a:endParaRPr lang="de-DE" sz="1400" b="1" dirty="0">
              <a:solidFill>
                <a:schemeClr val="bg2">
                  <a:lumMod val="65000"/>
                </a:schemeClr>
              </a:solidFill>
            </a:endParaRP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F29E2D5-D81C-4B62-8CDD-FFF5EDC3F8A6}"/>
              </a:ext>
            </a:extLst>
          </p:cNvPr>
          <p:cNvCxnSpPr>
            <a:cxnSpLocks/>
          </p:cNvCxnSpPr>
          <p:nvPr/>
        </p:nvCxnSpPr>
        <p:spPr>
          <a:xfrm flipH="1" flipV="1">
            <a:off x="9400190" y="1879349"/>
            <a:ext cx="15273" cy="4278564"/>
          </a:xfrm>
          <a:prstGeom prst="line">
            <a:avLst/>
          </a:prstGeom>
          <a:ln>
            <a:solidFill>
              <a:schemeClr val="bg2">
                <a:lumMod val="65000"/>
              </a:schemeClr>
            </a:solidFill>
            <a:prstDash val="dash"/>
          </a:ln>
          <a:effectLst>
            <a:glow rad="25400">
              <a:schemeClr val="accent5">
                <a:lumMod val="60000"/>
                <a:lumOff val="40000"/>
                <a:alpha val="2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2485FE2A-AB44-464F-8D84-DA9C8D6C8C93}"/>
              </a:ext>
            </a:extLst>
          </p:cNvPr>
          <p:cNvCxnSpPr>
            <a:cxnSpLocks/>
          </p:cNvCxnSpPr>
          <p:nvPr/>
        </p:nvCxnSpPr>
        <p:spPr>
          <a:xfrm flipV="1">
            <a:off x="10054459" y="1864573"/>
            <a:ext cx="0" cy="1008000"/>
          </a:xfrm>
          <a:prstGeom prst="line">
            <a:avLst/>
          </a:prstGeom>
          <a:ln w="25400"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F7D3738C-0C88-412F-8135-5D18293D3B63}"/>
              </a:ext>
            </a:extLst>
          </p:cNvPr>
          <p:cNvCxnSpPr>
            <a:cxnSpLocks/>
          </p:cNvCxnSpPr>
          <p:nvPr/>
        </p:nvCxnSpPr>
        <p:spPr>
          <a:xfrm flipH="1">
            <a:off x="9435663" y="1935213"/>
            <a:ext cx="588146" cy="0"/>
          </a:xfrm>
          <a:prstGeom prst="straightConnector1">
            <a:avLst/>
          </a:prstGeom>
          <a:ln w="508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DB25F2AB-2F23-43DE-B8DD-B3D0E6C90D52}"/>
                  </a:ext>
                </a:extLst>
              </p:cNvPr>
              <p:cNvSpPr txBox="1"/>
              <p:nvPr/>
            </p:nvSpPr>
            <p:spPr>
              <a:xfrm>
                <a:off x="9251005" y="1464013"/>
                <a:ext cx="943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b="1" i="1" kern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</m:ctrlPr>
                        </m:sSubPr>
                        <m:e>
                          <m:r>
                            <a:rPr lang="ro-RO" b="1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𝒅</m:t>
                          </m:r>
                        </m:e>
                        <m:sub>
                          <m:r>
                            <a:rPr lang="ro-RO" b="1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𝑷𝒊𝒙𝒆𝒍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DB25F2AB-2F23-43DE-B8DD-B3D0E6C90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005" y="1464013"/>
                <a:ext cx="943576" cy="369332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EA700823-3836-46D8-BF0A-895134EFA889}"/>
              </a:ext>
            </a:extLst>
          </p:cNvPr>
          <p:cNvCxnSpPr>
            <a:cxnSpLocks/>
          </p:cNvCxnSpPr>
          <p:nvPr/>
        </p:nvCxnSpPr>
        <p:spPr>
          <a:xfrm flipH="1">
            <a:off x="6148569" y="1497354"/>
            <a:ext cx="5688000" cy="0"/>
          </a:xfrm>
          <a:prstGeom prst="straightConnector1">
            <a:avLst/>
          </a:prstGeom>
          <a:ln w="50800">
            <a:solidFill>
              <a:schemeClr val="tx1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D7B3D9D-3EEE-4CC6-A0E9-CA958A4CE994}"/>
              </a:ext>
            </a:extLst>
          </p:cNvPr>
          <p:cNvCxnSpPr>
            <a:cxnSpLocks/>
          </p:cNvCxnSpPr>
          <p:nvPr/>
        </p:nvCxnSpPr>
        <p:spPr>
          <a:xfrm flipH="1">
            <a:off x="9425171" y="1302079"/>
            <a:ext cx="2412000" cy="0"/>
          </a:xfrm>
          <a:prstGeom prst="straightConnector1">
            <a:avLst/>
          </a:prstGeom>
          <a:ln w="50800">
            <a:solidFill>
              <a:schemeClr val="tx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82F2E560-CBC6-4B40-B0F1-68FD3C072847}"/>
                  </a:ext>
                </a:extLst>
              </p:cNvPr>
              <p:cNvSpPr txBox="1"/>
              <p:nvPr/>
            </p:nvSpPr>
            <p:spPr>
              <a:xfrm>
                <a:off x="9965094" y="908180"/>
                <a:ext cx="1457506" cy="3693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de-DE" sz="160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𝑺𝒆𝒈𝒎𝒆𝒏𝒕</m:t>
                          </m:r>
                          <m:r>
                            <a:rPr lang="de-DE" sz="160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𝑷𝒊𝒙𝒆𝒍</m:t>
                          </m:r>
                        </m:sub>
                      </m:sSub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82F2E560-CBC6-4B40-B0F1-68FD3C072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5094" y="908180"/>
                <a:ext cx="1457506" cy="369304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AD68F936-8133-4888-AD1D-C0C857E24F6A}"/>
                  </a:ext>
                </a:extLst>
              </p:cNvPr>
              <p:cNvSpPr txBox="1"/>
              <p:nvPr/>
            </p:nvSpPr>
            <p:spPr>
              <a:xfrm>
                <a:off x="7667624" y="1119827"/>
                <a:ext cx="914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1600" b="1" i="1" kern="0" baseline="0" smtClean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</m:ctrlPr>
                        </m:sSubPr>
                        <m:e>
                          <m:r>
                            <a:rPr lang="ro-RO" sz="1600" b="1" i="1" kern="0" baseline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𝒘</m:t>
                          </m:r>
                        </m:e>
                        <m:sub>
                          <m:r>
                            <a:rPr lang="ro-RO" sz="1600" b="1" i="1" kern="0" baseline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𝑷𝒊𝒙𝒆𝒍</m:t>
                          </m:r>
                        </m:sub>
                      </m:sSub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AD68F936-8133-4888-AD1D-C0C857E24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24" y="1119827"/>
                <a:ext cx="914400" cy="338554"/>
              </a:xfrm>
              <a:prstGeom prst="rect">
                <a:avLst/>
              </a:prstGeom>
              <a:blipFill>
                <a:blip r:embed="rId6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ECA1BC8D-65D6-4654-82D9-56D9E9B82ADA}"/>
              </a:ext>
            </a:extLst>
          </p:cNvPr>
          <p:cNvCxnSpPr>
            <a:cxnSpLocks/>
          </p:cNvCxnSpPr>
          <p:nvPr/>
        </p:nvCxnSpPr>
        <p:spPr>
          <a:xfrm flipH="1">
            <a:off x="6148565" y="2209620"/>
            <a:ext cx="3888000" cy="0"/>
          </a:xfrm>
          <a:prstGeom prst="straightConnector1">
            <a:avLst/>
          </a:prstGeom>
          <a:ln w="50800">
            <a:solidFill>
              <a:schemeClr val="accent4">
                <a:lumMod val="20000"/>
                <a:lumOff val="80000"/>
              </a:schemeClr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9E78C557-2D4C-4C82-BCB8-4472CBACE5A1}"/>
                  </a:ext>
                </a:extLst>
              </p:cNvPr>
              <p:cNvSpPr txBox="1"/>
              <p:nvPr/>
            </p:nvSpPr>
            <p:spPr>
              <a:xfrm>
                <a:off x="6969567" y="1826569"/>
                <a:ext cx="694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1600" b="1" i="1" kern="0" baseline="0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</m:ctrlPr>
                        </m:sSubPr>
                        <m:e>
                          <m:r>
                            <a:rPr lang="ro-RO" sz="1600" b="1" i="1" kern="0" baseline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𝒚</m:t>
                          </m:r>
                        </m:e>
                        <m:sub>
                          <m:r>
                            <a:rPr lang="ro-RO" sz="1600" b="1" i="1" kern="0" baseline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𝑷𝒊𝒙𝒆𝒍</m:t>
                          </m:r>
                        </m:sub>
                      </m:sSub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9E78C557-2D4C-4C82-BCB8-4472CBACE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567" y="1826569"/>
                <a:ext cx="69408" cy="338554"/>
              </a:xfrm>
              <a:prstGeom prst="rect">
                <a:avLst/>
              </a:prstGeom>
              <a:blipFill>
                <a:blip r:embed="rId7"/>
                <a:stretch>
                  <a:fillRect l="-50000" r="-700000" b="-54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2D77F96E-F45B-4436-A8A6-3074D0606A21}"/>
              </a:ext>
            </a:extLst>
          </p:cNvPr>
          <p:cNvCxnSpPr/>
          <p:nvPr/>
        </p:nvCxnSpPr>
        <p:spPr>
          <a:xfrm flipH="1">
            <a:off x="9435663" y="2818283"/>
            <a:ext cx="618796" cy="3054257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FFBAF337-3595-4398-97AD-4EF84616DEFF}"/>
                  </a:ext>
                </a:extLst>
              </p:cNvPr>
              <p:cNvSpPr txBox="1"/>
              <p:nvPr/>
            </p:nvSpPr>
            <p:spPr>
              <a:xfrm>
                <a:off x="9914226" y="3706746"/>
                <a:ext cx="4571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de-DE" sz="1600" b="1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𝒅𝒊𝒓𝒆𝒄𝒕</m:t>
                          </m:r>
                        </m:sub>
                      </m:sSub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FFBAF337-3595-4398-97AD-4EF84616D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226" y="3706746"/>
                <a:ext cx="45719" cy="338554"/>
              </a:xfrm>
              <a:prstGeom prst="rect">
                <a:avLst/>
              </a:prstGeom>
              <a:blipFill>
                <a:blip r:embed="rId8"/>
                <a:stretch>
                  <a:fillRect l="-100000" r="-125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69689CFF-B8D1-400A-8E79-29765FFDDC87}"/>
              </a:ext>
            </a:extLst>
          </p:cNvPr>
          <p:cNvCxnSpPr/>
          <p:nvPr/>
        </p:nvCxnSpPr>
        <p:spPr>
          <a:xfrm flipH="1">
            <a:off x="9400190" y="2818283"/>
            <a:ext cx="654269" cy="0"/>
          </a:xfrm>
          <a:prstGeom prst="line">
            <a:avLst/>
          </a:prstGeom>
          <a:ln w="508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C70254EE-D0EB-4848-A39A-253B32C94692}"/>
                  </a:ext>
                </a:extLst>
              </p:cNvPr>
              <p:cNvSpPr txBox="1"/>
              <p:nvPr/>
            </p:nvSpPr>
            <p:spPr>
              <a:xfrm>
                <a:off x="9644316" y="2436000"/>
                <a:ext cx="4571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1" i="1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C70254EE-D0EB-4848-A39A-253B32C94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4316" y="2436000"/>
                <a:ext cx="45719" cy="338554"/>
              </a:xfrm>
              <a:prstGeom prst="rect">
                <a:avLst/>
              </a:prstGeom>
              <a:blipFill>
                <a:blip r:embed="rId9"/>
                <a:stretch>
                  <a:fillRect l="-100000" r="-350000" b="-54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5CCA81D2-E48F-42A2-932F-D71CBCF45184}"/>
              </a:ext>
            </a:extLst>
          </p:cNvPr>
          <p:cNvCxnSpPr/>
          <p:nvPr/>
        </p:nvCxnSpPr>
        <p:spPr>
          <a:xfrm>
            <a:off x="9400190" y="2818283"/>
            <a:ext cx="15273" cy="3025069"/>
          </a:xfrm>
          <a:prstGeom prst="line">
            <a:avLst/>
          </a:prstGeom>
          <a:ln w="508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FECA752A-BD4B-48B6-B29F-0E360AEE3E4F}"/>
                  </a:ext>
                </a:extLst>
              </p:cNvPr>
              <p:cNvSpPr txBox="1"/>
              <p:nvPr/>
            </p:nvSpPr>
            <p:spPr>
              <a:xfrm>
                <a:off x="9170823" y="3890893"/>
                <a:ext cx="56445" cy="341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1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FECA752A-BD4B-48B6-B29F-0E360AEE3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823" y="3890893"/>
                <a:ext cx="56445" cy="341235"/>
              </a:xfrm>
              <a:prstGeom prst="rect">
                <a:avLst/>
              </a:prstGeom>
              <a:blipFill>
                <a:blip r:embed="rId10"/>
                <a:stretch>
                  <a:fillRect l="-30000" r="-23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0B39EF4D-3F42-4470-A2B7-B99F8C0D3F0A}"/>
                  </a:ext>
                </a:extLst>
              </p:cNvPr>
              <p:cNvSpPr txBox="1"/>
              <p:nvPr/>
            </p:nvSpPr>
            <p:spPr>
              <a:xfrm>
                <a:off x="9088253" y="4428607"/>
                <a:ext cx="914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𝝓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0B39EF4D-3F42-4470-A2B7-B99F8C0D3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8253" y="4428607"/>
                <a:ext cx="914400" cy="338554"/>
              </a:xfrm>
              <a:prstGeom prst="rect">
                <a:avLst/>
              </a:prstGeom>
              <a:blipFill>
                <a:blip r:embed="rId11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Bogen 53">
            <a:extLst>
              <a:ext uri="{FF2B5EF4-FFF2-40B4-BE49-F238E27FC236}">
                <a16:creationId xmlns:a16="http://schemas.microsoft.com/office/drawing/2014/main" id="{F1D8B560-1BD1-45CC-ABF4-D9BF570C3A4C}"/>
              </a:ext>
            </a:extLst>
          </p:cNvPr>
          <p:cNvSpPr>
            <a:spLocks noChangeAspect="1"/>
          </p:cNvSpPr>
          <p:nvPr/>
        </p:nvSpPr>
        <p:spPr>
          <a:xfrm>
            <a:off x="9122402" y="4410533"/>
            <a:ext cx="592045" cy="86400"/>
          </a:xfrm>
          <a:prstGeom prst="arc">
            <a:avLst/>
          </a:prstGeom>
          <a:ln w="50800" cap="rnd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798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E32A2C1B-8990-4A8E-8317-D1281D703006}"/>
                  </a:ext>
                </a:extLst>
              </p:cNvPr>
              <p:cNvSpPr/>
              <p:nvPr/>
            </p:nvSpPr>
            <p:spPr bwMode="auto">
              <a:xfrm>
                <a:off x="632038" y="1770964"/>
                <a:ext cx="5462504" cy="4740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normAutofit fontScale="92500"/>
              </a:bodyPr>
              <a:lstStyle/>
              <a:p>
                <a:pPr defTabSz="457200" fontAlgn="base">
                  <a:lnSpc>
                    <a:spcPct val="200000"/>
                  </a:lnSpc>
                  <a:buSzPct val="100000"/>
                </a:pPr>
                <a:r>
                  <a:rPr lang="de-DE" sz="1700" b="1" kern="0" dirty="0">
                    <a:latin typeface="+mj-lt"/>
                    <a:ea typeface="ＭＳ Ｐゴシック" charset="0"/>
                    <a:cs typeface="ＭＳ Ｐゴシック" charset="0"/>
                  </a:rPr>
                  <a:t>Grundlegende Berechnungen  zur Objektgeometrie:</a:t>
                </a: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o-RO" sz="1300" b="1" i="1" kern="0" baseline="0" smtClean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3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𝒅</m:t>
                        </m:r>
                      </m:e>
                      <m:sub>
                        <m:r>
                          <a:rPr lang="ro-RO" sz="13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  <m:r>
                      <a:rPr lang="ro-RO" sz="1300" b="1" i="1" kern="0" baseline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=</m:t>
                    </m:r>
                    <m:sSub>
                      <m:sSubPr>
                        <m:ctrlPr>
                          <a:rPr lang="ro-RO" sz="13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3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𝒚</m:t>
                        </m:r>
                      </m:e>
                      <m:sub>
                        <m:r>
                          <a:rPr lang="ro-RO" sz="13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  <m:r>
                      <a:rPr lang="ro-RO" sz="1300" b="1" i="1" kern="0" baseline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−</m:t>
                    </m:r>
                    <m:f>
                      <m:fPr>
                        <m:ctrlPr>
                          <a:rPr lang="ro-RO" sz="13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o-RO" sz="13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</m:ctrlPr>
                          </m:sSubPr>
                          <m:e>
                            <m:r>
                              <a:rPr lang="ro-RO" sz="13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ro-RO" sz="13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  <m:t>𝑷𝒊𝒙𝒆𝒍</m:t>
                            </m:r>
                          </m:sub>
                        </m:sSub>
                      </m:num>
                      <m:den>
                        <m:r>
                          <a:rPr lang="ro-RO" sz="13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𝟐</m:t>
                        </m:r>
                      </m:den>
                    </m:f>
                  </m:oMath>
                </a14:m>
                <a:endParaRPr lang="de-DE" sz="1300" b="1" i="1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𝒂𝒏𝒈𝒍𝒆</m:t>
                        </m:r>
                      </m:sub>
                    </m:sSub>
                    <m:r>
                      <a:rPr lang="de-DE" sz="13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3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13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3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1300" b="1" i="1">
                                <a:latin typeface="Cambria Math" panose="02040503050406030204" pitchFamily="18" charset="0"/>
                              </a:rPr>
                              <m:t>𝑷𝒊𝒙𝒆𝒍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13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3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de-DE" sz="1300" b="1" i="1">
                                <a:latin typeface="Cambria Math" panose="02040503050406030204" pitchFamily="18" charset="0"/>
                              </a:rPr>
                              <m:t>𝑺𝒆𝒈𝒎𝒆𝒏𝒕</m:t>
                            </m:r>
                            <m:r>
                              <a:rPr lang="de-DE" sz="13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300" b="1" i="1">
                                <a:latin typeface="Cambria Math" panose="02040503050406030204" pitchFamily="18" charset="0"/>
                              </a:rPr>
                              <m:t>𝑷𝒊𝒙𝒆𝒍</m:t>
                            </m:r>
                          </m:sub>
                        </m:sSub>
                      </m:den>
                    </m:f>
                  </m:oMath>
                </a14:m>
                <a:endParaRPr lang="de-DE" sz="1300" i="1" kern="0" dirty="0">
                  <a:ea typeface="ＭＳ Ｐゴシック" charset="0"/>
                  <a:cs typeface="ＭＳ Ｐゴシック" charset="0"/>
                </a:endParaRP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de-DE" sz="1300" b="1" i="1">
                        <a:latin typeface="Cambria Math" panose="02040503050406030204" pitchFamily="18" charset="0"/>
                      </a:rPr>
                      <m:t>𝝓</m:t>
                    </m:r>
                    <m:r>
                      <a:rPr lang="de-DE" sz="13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𝒂𝒏𝒈𝒍𝒆</m:t>
                        </m:r>
                      </m:sub>
                    </m:sSub>
                    <m:r>
                      <a:rPr lang="de-DE" sz="1300" b="1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de-DE" sz="1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𝑺𝒆𝒈𝒎𝒆𝒏𝒕</m:t>
                        </m:r>
                      </m:sub>
                    </m:sSub>
                  </m:oMath>
                </a14:m>
                <a:endParaRPr lang="de-DE" sz="1300" b="1" i="1" dirty="0">
                  <a:latin typeface="Cambria Math" panose="02040503050406030204" pitchFamily="18" charset="0"/>
                </a:endParaRPr>
              </a:p>
              <a:p>
                <a:pPr marL="628650" lvl="1" indent="-171450" defTabSz="457200" fontAlgn="base">
                  <a:lnSpc>
                    <a:spcPct val="200000"/>
                  </a:lnSpc>
                  <a:buSzPct val="100000"/>
                  <a:buFontTx/>
                  <a:buChar char="→"/>
                </a:pPr>
                <a14:m>
                  <m:oMath xmlns:m="http://schemas.openxmlformats.org/officeDocument/2006/math">
                    <m:r>
                      <a:rPr lang="de-DE" sz="13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de-DE" sz="13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𝒅𝒊𝒓𝒆𝒄𝒕</m:t>
                        </m:r>
                      </m:sub>
                    </m:sSub>
                    <m:r>
                      <a:rPr lang="de-DE" sz="1300" b="1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sz="1300" b="1" i="1">
                        <a:latin typeface="Cambria Math" panose="02040503050406030204" pitchFamily="18" charset="0"/>
                      </a:rPr>
                      <m:t>𝒔𝒊𝒏</m:t>
                    </m:r>
                    <m:d>
                      <m:dPr>
                        <m:ctrlPr>
                          <a:rPr lang="de-DE" sz="13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de-DE" sz="13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300" b="1" i="1">
                                <a:latin typeface="Cambria Math" panose="02040503050406030204" pitchFamily="18" charset="0"/>
                              </a:rPr>
                              <m:t>𝝅</m:t>
                            </m:r>
                          </m:num>
                          <m:den>
                            <m:r>
                              <a:rPr lang="de-DE" sz="1300" b="1" i="1">
                                <a:latin typeface="Cambria Math" panose="02040503050406030204" pitchFamily="18" charset="0"/>
                              </a:rPr>
                              <m:t>𝟏𝟖𝟎</m:t>
                            </m:r>
                          </m:den>
                        </m:f>
                      </m:e>
                    </m:d>
                    <m:r>
                      <a:rPr lang="de-DE" sz="1300" b="1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de-DE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𝑜𝑑𝑒𝑟</m:t>
                    </m:r>
                    <m:r>
                      <a:rPr lang="de-DE" sz="13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de-DE" sz="13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de-DE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𝒅𝒊𝒓𝒆𝒄𝒕</m:t>
                        </m:r>
                      </m:sub>
                    </m:sSub>
                    <m:r>
                      <a:rPr lang="de-DE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sz="13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𝒄𝒐𝒔</m:t>
                    </m:r>
                    <m:d>
                      <m:dPr>
                        <m:ctrlPr>
                          <a:rPr lang="de-DE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de-DE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de-DE" sz="13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3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𝝅</m:t>
                            </m:r>
                          </m:num>
                          <m:den>
                            <m:r>
                              <a:rPr lang="de-DE" sz="13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𝟏𝟖𝟎</m:t>
                            </m:r>
                          </m:den>
                        </m:f>
                      </m:e>
                    </m:d>
                  </m:oMath>
                </a14:m>
                <a:endParaRPr lang="de-DE" sz="1200" b="1" i="1" dirty="0">
                  <a:latin typeface="Cambria Math" panose="02040503050406030204" pitchFamily="18" charset="0"/>
                </a:endParaRPr>
              </a:p>
              <a:p>
                <a:pPr defTabSz="457200" fontAlgn="base">
                  <a:lnSpc>
                    <a:spcPct val="200000"/>
                  </a:lnSpc>
                  <a:buSzPct val="100000"/>
                </a:pPr>
                <a:r>
                  <a:rPr lang="de-DE" sz="1600" b="1" kern="0" dirty="0">
                    <a:latin typeface="+mj-lt"/>
                    <a:ea typeface="ＭＳ Ｐゴシック" charset="0"/>
                    <a:cs typeface="ＭＳ Ｐゴシック" charset="0"/>
                  </a:rPr>
                  <a:t>Aufbauende Berechnungen zur Objektdimensionierung:</a:t>
                </a: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𝑴𝒑𝑷</m:t>
                        </m:r>
                      </m:sub>
                    </m:sSub>
                    <m:r>
                      <a:rPr lang="de-DE" sz="13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3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𝒚</m:t>
                        </m:r>
                      </m:num>
                      <m:den>
                        <m:sSub>
                          <m:sSubPr>
                            <m:ctrlPr>
                              <a:rPr lang="de-DE" sz="13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3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1300" b="1" i="1">
                                <a:latin typeface="Cambria Math" panose="02040503050406030204" pitchFamily="18" charset="0"/>
                              </a:rPr>
                              <m:t>𝑷𝒊𝒙𝒆𝒍</m:t>
                            </m:r>
                          </m:sub>
                        </m:sSub>
                      </m:den>
                    </m:f>
                  </m:oMath>
                </a14:m>
                <a:endParaRPr lang="de-DE" sz="1300" b="1" i="1" dirty="0">
                  <a:latin typeface="Cambria Math" panose="02040503050406030204" pitchFamily="18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3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𝑴𝒑𝑷</m:t>
                        </m:r>
                      </m:sub>
                    </m:sSub>
                  </m:oMath>
                </a14:m>
                <a:r>
                  <a:rPr lang="en-US" sz="1300" i="1" dirty="0"/>
                  <a:t>: factor meter per pixel for scaling</a:t>
                </a:r>
                <a:endParaRPr lang="ro-RO" sz="1300" kern="0" dirty="0"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endParaRPr lang="ro-RO" sz="1200" b="0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E32A2C1B-8990-4A8E-8317-D1281D7030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038" y="1770964"/>
                <a:ext cx="5462504" cy="4740451"/>
              </a:xfrm>
              <a:prstGeom prst="rect">
                <a:avLst/>
              </a:prstGeom>
              <a:blipFill>
                <a:blip r:embed="rId2"/>
                <a:stretch>
                  <a:fillRect l="-2344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6EBB105A-433F-402D-9AD0-105379F543AD}"/>
              </a:ext>
            </a:extLst>
          </p:cNvPr>
          <p:cNvPicPr>
            <a:picLocks noGrp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" r="1318" b="3579"/>
          <a:stretch/>
        </p:blipFill>
        <p:spPr>
          <a:xfrm>
            <a:off x="6306763" y="1770964"/>
            <a:ext cx="5382000" cy="446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 i="1" dirty="0">
                <a:latin typeface="+mj-lt"/>
                <a:ea typeface="ＭＳ Ｐゴシック" charset="0"/>
                <a:cs typeface="ＭＳ Ｐゴシック" charset="0"/>
              </a:rPr>
              <a:t>Teilprojekt 2: Objektdetektion mit Kamerasensor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Berechnung der Objektliste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7B70473-E2D9-4EC0-9789-FFF0D221C3F0}"/>
              </a:ext>
            </a:extLst>
          </p:cNvPr>
          <p:cNvCxnSpPr/>
          <p:nvPr/>
        </p:nvCxnSpPr>
        <p:spPr>
          <a:xfrm>
            <a:off x="9781822" y="2881489"/>
            <a:ext cx="544689" cy="0"/>
          </a:xfrm>
          <a:prstGeom prst="line">
            <a:avLst/>
          </a:prstGeom>
          <a:ln w="50800">
            <a:solidFill>
              <a:srgbClr val="FFFF00"/>
            </a:solidFill>
            <a:prstDash val="solid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E2A1FD6-42A5-4A63-9507-FDB32BB817FC}"/>
              </a:ext>
            </a:extLst>
          </p:cNvPr>
          <p:cNvCxnSpPr/>
          <p:nvPr/>
        </p:nvCxnSpPr>
        <p:spPr>
          <a:xfrm>
            <a:off x="9799070" y="3017520"/>
            <a:ext cx="0" cy="685050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ED3377E0-B3BF-4177-A725-87600EC4FE42}"/>
              </a:ext>
            </a:extLst>
          </p:cNvPr>
          <p:cNvCxnSpPr/>
          <p:nvPr/>
        </p:nvCxnSpPr>
        <p:spPr>
          <a:xfrm>
            <a:off x="10311234" y="3038006"/>
            <a:ext cx="0" cy="685050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BF089CB-5F7C-483C-9D38-AAF3C91B670D}"/>
              </a:ext>
            </a:extLst>
          </p:cNvPr>
          <p:cNvCxnSpPr/>
          <p:nvPr/>
        </p:nvCxnSpPr>
        <p:spPr>
          <a:xfrm>
            <a:off x="9853035" y="3614129"/>
            <a:ext cx="428718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4FAE13BF-A52A-4FC3-BE7A-91AF211DF8B8}"/>
              </a:ext>
            </a:extLst>
          </p:cNvPr>
          <p:cNvCxnSpPr/>
          <p:nvPr/>
        </p:nvCxnSpPr>
        <p:spPr>
          <a:xfrm flipH="1" flipV="1">
            <a:off x="9400190" y="1879349"/>
            <a:ext cx="35472" cy="4320000"/>
          </a:xfrm>
          <a:prstGeom prst="line">
            <a:avLst/>
          </a:prstGeom>
          <a:ln>
            <a:solidFill>
              <a:schemeClr val="bg2">
                <a:lumMod val="65000"/>
              </a:schemeClr>
            </a:solidFill>
            <a:prstDash val="dash"/>
          </a:ln>
          <a:effectLst>
            <a:glow rad="25400">
              <a:schemeClr val="accent5">
                <a:lumMod val="60000"/>
                <a:lumOff val="40000"/>
                <a:alpha val="2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B188A4E0-1A2B-49B8-9260-5BA8BE1026D5}"/>
              </a:ext>
            </a:extLst>
          </p:cNvPr>
          <p:cNvCxnSpPr/>
          <p:nvPr/>
        </p:nvCxnSpPr>
        <p:spPr>
          <a:xfrm flipV="1">
            <a:off x="10054459" y="1864573"/>
            <a:ext cx="0" cy="1008000"/>
          </a:xfrm>
          <a:prstGeom prst="line">
            <a:avLst/>
          </a:prstGeom>
          <a:ln w="25400"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9989BA4-FC53-400D-84F2-45E7D2B0920E}"/>
              </a:ext>
            </a:extLst>
          </p:cNvPr>
          <p:cNvCxnSpPr/>
          <p:nvPr/>
        </p:nvCxnSpPr>
        <p:spPr>
          <a:xfrm flipH="1">
            <a:off x="9435662" y="2433387"/>
            <a:ext cx="588147" cy="0"/>
          </a:xfrm>
          <a:prstGeom prst="straightConnector1">
            <a:avLst/>
          </a:prstGeom>
          <a:ln w="50800">
            <a:solidFill>
              <a:srgbClr val="AE8BF3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03763E21-9129-4C34-A1E7-D87CA87515C4}"/>
              </a:ext>
            </a:extLst>
          </p:cNvPr>
          <p:cNvCxnSpPr/>
          <p:nvPr/>
        </p:nvCxnSpPr>
        <p:spPr>
          <a:xfrm flipH="1">
            <a:off x="9435662" y="1935213"/>
            <a:ext cx="588147" cy="0"/>
          </a:xfrm>
          <a:prstGeom prst="straightConnector1">
            <a:avLst/>
          </a:prstGeom>
          <a:ln w="508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4C90B915-ABAE-43E3-99B6-4920523A164F}"/>
                  </a:ext>
                </a:extLst>
              </p:cNvPr>
              <p:cNvSpPr txBox="1"/>
              <p:nvPr/>
            </p:nvSpPr>
            <p:spPr>
              <a:xfrm>
                <a:off x="9251005" y="1464013"/>
                <a:ext cx="943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b="1" i="1" kern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</m:ctrlPr>
                        </m:sSubPr>
                        <m:e>
                          <m:r>
                            <a:rPr lang="ro-RO" b="1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𝒅</m:t>
                          </m:r>
                        </m:e>
                        <m:sub>
                          <m:r>
                            <a:rPr lang="ro-RO" b="1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𝑷𝒊𝒙𝒆𝒍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4C90B915-ABAE-43E3-99B6-4920523A1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005" y="1464013"/>
                <a:ext cx="943576" cy="369332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EED7A63D-B742-4D06-9EB3-2E3F4B980E26}"/>
                  </a:ext>
                </a:extLst>
              </p:cNvPr>
              <p:cNvSpPr txBox="1"/>
              <p:nvPr/>
            </p:nvSpPr>
            <p:spPr>
              <a:xfrm>
                <a:off x="9306121" y="2039563"/>
                <a:ext cx="8884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smtClean="0">
                          <a:solidFill>
                            <a:srgbClr val="AE8BF3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EED7A63D-B742-4D06-9EB3-2E3F4B980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6121" y="2039563"/>
                <a:ext cx="888460" cy="369332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9A118A9C-CC35-4883-B816-43A8531EE3B4}"/>
                  </a:ext>
                </a:extLst>
              </p:cNvPr>
              <p:cNvSpPr txBox="1"/>
              <p:nvPr/>
            </p:nvSpPr>
            <p:spPr>
              <a:xfrm>
                <a:off x="9573640" y="3615435"/>
                <a:ext cx="94357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500" b="1" i="1" kern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</m:ctrlPr>
                        </m:sSubPr>
                        <m:e>
                          <m:r>
                            <a:rPr lang="de-DE" sz="2500" b="1" i="1" kern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𝒃</m:t>
                          </m:r>
                        </m:e>
                        <m:sub>
                          <m:r>
                            <a:rPr lang="ro-RO" sz="2500" b="1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𝑷𝒊𝒙𝒆𝒍</m:t>
                          </m:r>
                        </m:sub>
                      </m:sSub>
                    </m:oMath>
                  </m:oMathPara>
                </a14:m>
                <a:endParaRPr lang="de-DE" sz="25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9A118A9C-CC35-4883-B816-43A8531EE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3640" y="3615435"/>
                <a:ext cx="943576" cy="4770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4F2F726-759E-4CF3-BEE3-C466F842E5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725" y="6357268"/>
            <a:ext cx="5380038" cy="112712"/>
          </a:xfrm>
        </p:spPr>
        <p:txBody>
          <a:bodyPr/>
          <a:lstStyle/>
          <a:p>
            <a:r>
              <a:rPr lang="en-US" dirty="0" err="1"/>
              <a:t>Darstellung</a:t>
            </a:r>
            <a:r>
              <a:rPr lang="en-US" dirty="0"/>
              <a:t> der </a:t>
            </a:r>
            <a:r>
              <a:rPr lang="en-US" dirty="0" err="1"/>
              <a:t>Berechnungen</a:t>
            </a:r>
            <a:r>
              <a:rPr lang="en-US" dirty="0"/>
              <a:t>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Objektgeometrie</a:t>
            </a:r>
            <a:r>
              <a:rPr lang="en-US" dirty="0"/>
              <a:t> in CARLA-Simulator</a:t>
            </a:r>
          </a:p>
        </p:txBody>
      </p:sp>
    </p:spTree>
    <p:extLst>
      <p:ext uri="{BB962C8B-B14F-4D97-AF65-F5344CB8AC3E}">
        <p14:creationId xmlns:p14="http://schemas.microsoft.com/office/powerpoint/2010/main" val="302923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Bildplatzhalter 5">
            <a:extLst>
              <a:ext uri="{FF2B5EF4-FFF2-40B4-BE49-F238E27FC236}">
                <a16:creationId xmlns:a16="http://schemas.microsoft.com/office/drawing/2014/main" id="{8B1F1ECD-C590-4687-A2E8-92CA69403E71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" r="1318" b="3579"/>
          <a:stretch/>
        </p:blipFill>
        <p:spPr bwMode="auto">
          <a:xfrm>
            <a:off x="6307744" y="1770964"/>
            <a:ext cx="5382000" cy="446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E32A2C1B-8990-4A8E-8317-D1281D703006}"/>
                  </a:ext>
                </a:extLst>
              </p:cNvPr>
              <p:cNvSpPr/>
              <p:nvPr/>
            </p:nvSpPr>
            <p:spPr bwMode="auto">
              <a:xfrm>
                <a:off x="632038" y="1770964"/>
                <a:ext cx="5402103" cy="4740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defTabSz="457200" fontAlgn="base">
                  <a:lnSpc>
                    <a:spcPct val="200000"/>
                  </a:lnSpc>
                  <a:buSzPct val="100000"/>
                </a:pPr>
                <a:r>
                  <a:rPr lang="de-DE" sz="1600" b="1" kern="0" dirty="0">
                    <a:latin typeface="+mj-lt"/>
                    <a:ea typeface="ＭＳ Ｐゴシック" charset="0"/>
                  </a:rPr>
                  <a:t>Grundlegende Berechnungen  zur Objektgeometrie:</a:t>
                </a: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o-RO" sz="1200" b="1" i="1" kern="0" baseline="0" smtClean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𝒅</m:t>
                        </m:r>
                      </m:e>
                      <m:sub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  <m:r>
                      <a:rPr lang="ro-RO" sz="1200" b="1" i="1" kern="0" baseline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=</m:t>
                    </m:r>
                    <m:sSub>
                      <m:sSubPr>
                        <m:ctrlP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𝒚</m:t>
                        </m:r>
                      </m:e>
                      <m:sub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  <m:r>
                      <a:rPr lang="ro-RO" sz="1200" b="1" i="1" kern="0" baseline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−</m:t>
                    </m:r>
                    <m:f>
                      <m:fPr>
                        <m:ctrlP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</m:ctrlPr>
                          </m:sSubPr>
                          <m:e>
                            <m: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  <m:t>𝑷𝒊𝒙𝒆𝒍</m:t>
                            </m:r>
                          </m:sub>
                        </m:sSub>
                      </m:num>
                      <m:den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𝟐</m:t>
                        </m:r>
                      </m:den>
                    </m:f>
                  </m:oMath>
                </a14:m>
                <a:endParaRPr lang="de-DE" sz="1200" b="1" i="1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𝒂𝒏𝒈𝒍𝒆</m:t>
                        </m:r>
                      </m:sub>
                    </m:sSub>
                    <m:r>
                      <a:rPr lang="de-DE" sz="12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𝑷𝒊𝒙𝒆𝒍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𝑺𝒆𝒈𝒎𝒆𝒏𝒕</m:t>
                            </m:r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𝑷𝒊𝒙𝒆𝒍</m:t>
                            </m:r>
                          </m:sub>
                        </m:sSub>
                      </m:den>
                    </m:f>
                  </m:oMath>
                </a14:m>
                <a:endParaRPr lang="de-DE" sz="1200" i="1" kern="0" dirty="0">
                  <a:ea typeface="ＭＳ Ｐゴシック" charset="0"/>
                  <a:cs typeface="ＭＳ Ｐゴシック" charset="0"/>
                </a:endParaRP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de-DE" sz="1200" b="1" i="1">
                        <a:latin typeface="Cambria Math" panose="02040503050406030204" pitchFamily="18" charset="0"/>
                      </a:rPr>
                      <m:t>𝝓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𝒂𝒏𝒈𝒍𝒆</m:t>
                        </m:r>
                      </m:sub>
                    </m:sSub>
                    <m:r>
                      <a:rPr lang="de-DE" sz="1200" b="1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𝑺𝒆𝒈𝒎𝒆𝒏𝒕</m:t>
                        </m:r>
                      </m:sub>
                    </m:sSub>
                  </m:oMath>
                </a14:m>
                <a:endParaRPr lang="de-DE" sz="1200" b="1" i="1" dirty="0">
                  <a:latin typeface="Cambria Math" panose="02040503050406030204" pitchFamily="18" charset="0"/>
                </a:endParaRPr>
              </a:p>
              <a:p>
                <a:pPr marL="628650" lvl="1" indent="-171450" defTabSz="457200" fontAlgn="base">
                  <a:lnSpc>
                    <a:spcPct val="200000"/>
                  </a:lnSpc>
                  <a:buSzPct val="100000"/>
                  <a:buFontTx/>
                  <a:buChar char="→"/>
                </a:pPr>
                <a14:m>
                  <m:oMath xmlns:m="http://schemas.openxmlformats.org/officeDocument/2006/math">
                    <m:r>
                      <a:rPr lang="de-DE" sz="12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𝒅𝒊𝒓𝒆𝒄𝒕</m:t>
                        </m:r>
                      </m:sub>
                    </m:sSub>
                    <m:r>
                      <a:rPr lang="de-DE" sz="1200" b="1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𝒔𝒊𝒏</m:t>
                    </m:r>
                    <m:d>
                      <m:d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de-DE" sz="12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𝝅</m:t>
                            </m:r>
                          </m:num>
                          <m:den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𝟏𝟖𝟎</m:t>
                            </m:r>
                          </m:den>
                        </m:f>
                      </m:e>
                    </m:d>
                    <m:r>
                      <a:rPr lang="de-DE" sz="1200" b="1" i="1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𝑜𝑑𝑒𝑟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𝒅𝒊𝒓𝒆𝒄𝒕</m:t>
                        </m:r>
                      </m:sub>
                    </m:sSub>
                    <m:r>
                      <a:rPr lang="de-DE" sz="1200" b="1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𝒄𝒐𝒔</m:t>
                    </m:r>
                    <m:d>
                      <m:d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de-DE" sz="12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𝝅</m:t>
                            </m:r>
                          </m:num>
                          <m:den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𝟏𝟖𝟎</m:t>
                            </m:r>
                          </m:den>
                        </m:f>
                      </m:e>
                    </m:d>
                  </m:oMath>
                </a14:m>
                <a:endParaRPr lang="de-DE" sz="1200" b="1" i="1" dirty="0">
                  <a:latin typeface="Cambria Math" panose="02040503050406030204" pitchFamily="18" charset="0"/>
                </a:endParaRPr>
              </a:p>
              <a:p>
                <a:pPr defTabSz="457200" fontAlgn="base">
                  <a:lnSpc>
                    <a:spcPct val="200000"/>
                  </a:lnSpc>
                  <a:buSzPct val="100000"/>
                </a:pPr>
                <a:r>
                  <a:rPr lang="de-DE" sz="1500" b="1" kern="0" dirty="0">
                    <a:latin typeface="+mj-lt"/>
                    <a:ea typeface="ＭＳ Ｐゴシック" charset="0"/>
                  </a:rPr>
                  <a:t>Aufbauende Berechnungen zur Objektdimensionierung:</a:t>
                </a: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𝑴𝒑𝑷</m:t>
                        </m:r>
                      </m:sub>
                    </m:sSub>
                    <m:r>
                      <a:rPr lang="de-DE" sz="12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𝒚</m:t>
                        </m:r>
                      </m:num>
                      <m:den>
                        <m:sSub>
                          <m:sSubPr>
                            <m:ctrlPr>
                              <a:rPr lang="de-DE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𝑷𝒊𝒙𝒆𝒍</m:t>
                            </m:r>
                          </m:sub>
                        </m:sSub>
                      </m:den>
                    </m:f>
                  </m:oMath>
                </a14:m>
                <a:endParaRPr lang="de-DE" sz="1200" b="1" i="1" dirty="0">
                  <a:latin typeface="Cambria Math" panose="02040503050406030204" pitchFamily="18" charset="0"/>
                </a:endParaRPr>
              </a:p>
              <a:p>
                <a:pPr marL="2000250" lvl="4" indent="-171450"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  <a:buFont typeface="Cambria Math" panose="02040503050406030204" pitchFamily="18" charset="0"/>
                  <a:buChar char="→"/>
                </a:pPr>
                <a14:m>
                  <m:oMath xmlns:m="http://schemas.openxmlformats.org/officeDocument/2006/math">
                    <m:r>
                      <a:rPr lang="de-DE" sz="1200" b="1" i="1" smtClean="0">
                        <a:latin typeface="Cambria Math" panose="02040503050406030204" pitchFamily="18" charset="0"/>
                      </a:rPr>
                      <m:t>𝒘𝒊𝒅𝒕𝒉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𝑴𝒑𝑷</m:t>
                        </m:r>
                      </m:sub>
                    </m:sSub>
                    <m:r>
                      <a:rPr lang="de-DE" sz="1200" b="1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ro-RO" sz="1200" b="1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de-DE" sz="1200" b="1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𝒃</m:t>
                        </m:r>
                      </m:e>
                      <m:sub>
                        <m:r>
                          <a:rPr lang="ro-RO" sz="1200" b="1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</m:oMath>
                </a14:m>
                <a:endParaRPr lang="de-DE" sz="1200" b="1" i="1" dirty="0">
                  <a:latin typeface="Cambria Math" panose="02040503050406030204" pitchFamily="18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14:m>
                  <m:oMath xmlns:m="http://schemas.openxmlformats.org/officeDocument/2006/math">
                    <m:r>
                      <a:rPr lang="de-DE" sz="1200" b="1" i="1">
                        <a:latin typeface="Cambria Math" panose="02040503050406030204" pitchFamily="18" charset="0"/>
                      </a:rPr>
                      <m:t>𝒘𝒊𝒅𝒕𝒉</m:t>
                    </m:r>
                  </m:oMath>
                </a14:m>
                <a:r>
                  <a:rPr lang="en-US" sz="1200" i="1" dirty="0"/>
                  <a:t>: width of the object in meter</a:t>
                </a:r>
                <a:endParaRPr lang="ro-RO" sz="1200" kern="0" dirty="0"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endParaRPr lang="ro-RO" sz="1200" kern="0" dirty="0"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endParaRPr lang="ro-RO" sz="1200" b="0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E32A2C1B-8990-4A8E-8317-D1281D7030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038" y="1770964"/>
                <a:ext cx="5402103" cy="4740451"/>
              </a:xfrm>
              <a:prstGeom prst="rect">
                <a:avLst/>
              </a:prstGeom>
              <a:blipFill>
                <a:blip r:embed="rId3"/>
                <a:stretch>
                  <a:fillRect l="-2370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 i="1" dirty="0">
                <a:latin typeface="+mj-lt"/>
                <a:ea typeface="ＭＳ Ｐゴシック" charset="0"/>
                <a:cs typeface="ＭＳ Ｐゴシック" charset="0"/>
              </a:rPr>
              <a:t>Teilprojekt 2: Objektdetektion mit Kamerasensor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Berechnung der Objektliste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4FAE13BF-A52A-4FC3-BE7A-91AF211DF8B8}"/>
              </a:ext>
            </a:extLst>
          </p:cNvPr>
          <p:cNvCxnSpPr/>
          <p:nvPr/>
        </p:nvCxnSpPr>
        <p:spPr>
          <a:xfrm flipH="1" flipV="1">
            <a:off x="9400190" y="1879349"/>
            <a:ext cx="35472" cy="4320000"/>
          </a:xfrm>
          <a:prstGeom prst="line">
            <a:avLst/>
          </a:prstGeom>
          <a:ln>
            <a:solidFill>
              <a:schemeClr val="bg2">
                <a:lumMod val="65000"/>
              </a:schemeClr>
            </a:solidFill>
            <a:prstDash val="dash"/>
          </a:ln>
          <a:effectLst>
            <a:glow rad="25400">
              <a:schemeClr val="accent5">
                <a:lumMod val="60000"/>
                <a:lumOff val="40000"/>
                <a:alpha val="2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4C90B915-ABAE-43E3-99B6-4920523A164F}"/>
                  </a:ext>
                </a:extLst>
              </p:cNvPr>
              <p:cNvSpPr txBox="1"/>
              <p:nvPr/>
            </p:nvSpPr>
            <p:spPr>
              <a:xfrm>
                <a:off x="9251005" y="1464013"/>
                <a:ext cx="943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b="1" i="1" kern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</m:ctrlPr>
                        </m:sSubPr>
                        <m:e>
                          <m:r>
                            <a:rPr lang="ro-RO" b="1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𝒅</m:t>
                          </m:r>
                        </m:e>
                        <m:sub>
                          <m:r>
                            <a:rPr lang="ro-RO" b="1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𝑷𝒊𝒙𝒆𝒍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4C90B915-ABAE-43E3-99B6-4920523A1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005" y="1464013"/>
                <a:ext cx="943576" cy="369332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7B70473-E2D9-4EC0-9789-FFF0D221C3F0}"/>
              </a:ext>
            </a:extLst>
          </p:cNvPr>
          <p:cNvCxnSpPr/>
          <p:nvPr/>
        </p:nvCxnSpPr>
        <p:spPr>
          <a:xfrm>
            <a:off x="9781822" y="2881489"/>
            <a:ext cx="544689" cy="0"/>
          </a:xfrm>
          <a:prstGeom prst="line">
            <a:avLst/>
          </a:prstGeom>
          <a:ln w="50800">
            <a:solidFill>
              <a:srgbClr val="FFFF00"/>
            </a:solidFill>
            <a:prstDash val="solid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E2A1FD6-42A5-4A63-9507-FDB32BB817FC}"/>
              </a:ext>
            </a:extLst>
          </p:cNvPr>
          <p:cNvCxnSpPr/>
          <p:nvPr/>
        </p:nvCxnSpPr>
        <p:spPr>
          <a:xfrm>
            <a:off x="9799070" y="3017520"/>
            <a:ext cx="0" cy="685050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ED3377E0-B3BF-4177-A725-87600EC4FE42}"/>
              </a:ext>
            </a:extLst>
          </p:cNvPr>
          <p:cNvCxnSpPr/>
          <p:nvPr/>
        </p:nvCxnSpPr>
        <p:spPr>
          <a:xfrm>
            <a:off x="10311234" y="3038006"/>
            <a:ext cx="0" cy="685050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BF089CB-5F7C-483C-9D38-AAF3C91B670D}"/>
              </a:ext>
            </a:extLst>
          </p:cNvPr>
          <p:cNvCxnSpPr/>
          <p:nvPr/>
        </p:nvCxnSpPr>
        <p:spPr>
          <a:xfrm>
            <a:off x="9853035" y="3614129"/>
            <a:ext cx="428718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B188A4E0-1A2B-49B8-9260-5BA8BE1026D5}"/>
              </a:ext>
            </a:extLst>
          </p:cNvPr>
          <p:cNvCxnSpPr/>
          <p:nvPr/>
        </p:nvCxnSpPr>
        <p:spPr>
          <a:xfrm flipV="1">
            <a:off x="10054459" y="1864573"/>
            <a:ext cx="0" cy="1008000"/>
          </a:xfrm>
          <a:prstGeom prst="line">
            <a:avLst/>
          </a:prstGeom>
          <a:ln w="25400"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9989BA4-FC53-400D-84F2-45E7D2B0920E}"/>
              </a:ext>
            </a:extLst>
          </p:cNvPr>
          <p:cNvCxnSpPr/>
          <p:nvPr/>
        </p:nvCxnSpPr>
        <p:spPr>
          <a:xfrm flipH="1">
            <a:off x="9435662" y="2433387"/>
            <a:ext cx="588147" cy="0"/>
          </a:xfrm>
          <a:prstGeom prst="straightConnector1">
            <a:avLst/>
          </a:prstGeom>
          <a:ln w="50800">
            <a:solidFill>
              <a:srgbClr val="AE8BF3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03763E21-9129-4C34-A1E7-D87CA87515C4}"/>
              </a:ext>
            </a:extLst>
          </p:cNvPr>
          <p:cNvCxnSpPr/>
          <p:nvPr/>
        </p:nvCxnSpPr>
        <p:spPr>
          <a:xfrm flipH="1">
            <a:off x="9435662" y="1935213"/>
            <a:ext cx="588147" cy="0"/>
          </a:xfrm>
          <a:prstGeom prst="straightConnector1">
            <a:avLst/>
          </a:prstGeom>
          <a:ln w="508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EED7A63D-B742-4D06-9EB3-2E3F4B980E26}"/>
                  </a:ext>
                </a:extLst>
              </p:cNvPr>
              <p:cNvSpPr txBox="1"/>
              <p:nvPr/>
            </p:nvSpPr>
            <p:spPr>
              <a:xfrm>
                <a:off x="9306121" y="2039563"/>
                <a:ext cx="8884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smtClean="0">
                          <a:solidFill>
                            <a:srgbClr val="AE8BF3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EED7A63D-B742-4D06-9EB3-2E3F4B980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6121" y="2039563"/>
                <a:ext cx="888460" cy="369332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9A118A9C-CC35-4883-B816-43A8531EE3B4}"/>
                  </a:ext>
                </a:extLst>
              </p:cNvPr>
              <p:cNvSpPr txBox="1"/>
              <p:nvPr/>
            </p:nvSpPr>
            <p:spPr>
              <a:xfrm>
                <a:off x="9573640" y="3615435"/>
                <a:ext cx="94357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500" b="1" i="1" kern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</m:ctrlPr>
                        </m:sSubPr>
                        <m:e>
                          <m:r>
                            <a:rPr lang="de-DE" sz="2500" b="1" i="1" kern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𝒃</m:t>
                          </m:r>
                        </m:e>
                        <m:sub>
                          <m:r>
                            <a:rPr lang="ro-RO" sz="2500" b="1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𝑷𝒊𝒙𝒆𝒍</m:t>
                          </m:r>
                        </m:sub>
                      </m:sSub>
                    </m:oMath>
                  </m:oMathPara>
                </a14:m>
                <a:endParaRPr lang="de-DE" sz="25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9A118A9C-CC35-4883-B816-43A8531EE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3640" y="3615435"/>
                <a:ext cx="943576" cy="4770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4143988-4EDA-464E-9A2D-405FF76CAC9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725" y="6357268"/>
            <a:ext cx="5380038" cy="112712"/>
          </a:xfrm>
        </p:spPr>
        <p:txBody>
          <a:bodyPr/>
          <a:lstStyle/>
          <a:p>
            <a:r>
              <a:rPr lang="en-US" dirty="0" err="1"/>
              <a:t>Darstellung</a:t>
            </a:r>
            <a:r>
              <a:rPr lang="en-US" dirty="0"/>
              <a:t> der </a:t>
            </a:r>
            <a:r>
              <a:rPr lang="en-US" dirty="0" err="1"/>
              <a:t>Berechnungen</a:t>
            </a:r>
            <a:r>
              <a:rPr lang="en-US" dirty="0"/>
              <a:t>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Objektgeometrie</a:t>
            </a:r>
            <a:r>
              <a:rPr lang="en-US" dirty="0"/>
              <a:t> in CARLA-Simulator</a:t>
            </a:r>
          </a:p>
        </p:txBody>
      </p:sp>
    </p:spTree>
    <p:extLst>
      <p:ext uri="{BB962C8B-B14F-4D97-AF65-F5344CB8AC3E}">
        <p14:creationId xmlns:p14="http://schemas.microsoft.com/office/powerpoint/2010/main" val="245133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E85BBE2-30D7-4A22-A178-714BF9A3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4400" b="1" dirty="0"/>
              <a:t>TP3: Darstellung und Analyse</a:t>
            </a:r>
          </a:p>
        </p:txBody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67B37D67-932D-4220-BBCF-A06A92923B18}"/>
              </a:ext>
            </a:extLst>
          </p:cNvPr>
          <p:cNvSpPr txBox="1">
            <a:spLocks/>
          </p:cNvSpPr>
          <p:nvPr/>
        </p:nvSpPr>
        <p:spPr bwMode="auto">
          <a:xfrm>
            <a:off x="564000" y="1710749"/>
            <a:ext cx="11064000" cy="4740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57200" rtl="0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2pPr>
            <a:lvl3pPr marL="11430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3pPr>
            <a:lvl4pPr marL="16002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4pPr>
            <a:lvl5pPr marL="20574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de-DE" sz="3200" kern="0" dirty="0"/>
              <a:t>Darstellung: Übersicht ROS-Kommunikation</a:t>
            </a:r>
          </a:p>
          <a:p>
            <a:pPr marL="457200" lvl="1" indent="0">
              <a:buNone/>
            </a:pPr>
            <a:r>
              <a:rPr lang="de-DE" sz="3200" kern="0" dirty="0"/>
              <a:t>Post-Processing: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3200" kern="0" dirty="0"/>
              <a:t>Frame Mapping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3200" kern="0" dirty="0" err="1"/>
              <a:t>IoU</a:t>
            </a:r>
            <a:r>
              <a:rPr lang="de-DE" sz="3200" kern="0" dirty="0"/>
              <a:t> – Evaluation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3200" kern="0" dirty="0"/>
              <a:t>Benutzeroberfläche (GUI) f. Analyse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852748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80C145D-5686-4990-A324-8875C9B2F8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de-DE" sz="3200" dirty="0"/>
              <a:t>Simulation NCAP-Testszenario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3200" dirty="0"/>
              <a:t>Objektdetektion mit Kamerasensor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3200" dirty="0"/>
              <a:t>Darstellung d. Objekte / Analyse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3200" dirty="0"/>
              <a:t>IEEE-Veröffentlichung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E85BBE2-30D7-4A22-A178-714BF9A3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4400" b="1" dirty="0"/>
              <a:t>Projektziele</a:t>
            </a:r>
          </a:p>
        </p:txBody>
      </p:sp>
    </p:spTree>
    <p:extLst>
      <p:ext uri="{BB962C8B-B14F-4D97-AF65-F5344CB8AC3E}">
        <p14:creationId xmlns:p14="http://schemas.microsoft.com/office/powerpoint/2010/main" val="4556964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hteck 116">
            <a:extLst>
              <a:ext uri="{FF2B5EF4-FFF2-40B4-BE49-F238E27FC236}">
                <a16:creationId xmlns:a16="http://schemas.microsoft.com/office/drawing/2014/main" id="{3C20D318-6F13-A944-8C29-67C6E89B657F}"/>
              </a:ext>
            </a:extLst>
          </p:cNvPr>
          <p:cNvSpPr/>
          <p:nvPr/>
        </p:nvSpPr>
        <p:spPr>
          <a:xfrm>
            <a:off x="5651510" y="1307129"/>
            <a:ext cx="3808954" cy="2374704"/>
          </a:xfrm>
          <a:prstGeom prst="rect">
            <a:avLst/>
          </a:prstGeom>
          <a:solidFill>
            <a:schemeClr val="tx1">
              <a:alpha val="2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94E8E10F-58BE-CE45-B04D-A25A64615AC9}"/>
              </a:ext>
            </a:extLst>
          </p:cNvPr>
          <p:cNvSpPr/>
          <p:nvPr/>
        </p:nvSpPr>
        <p:spPr>
          <a:xfrm>
            <a:off x="545123" y="1354840"/>
            <a:ext cx="4761350" cy="3709590"/>
          </a:xfrm>
          <a:prstGeom prst="rect">
            <a:avLst/>
          </a:prstGeom>
          <a:solidFill>
            <a:srgbClr val="FFC000">
              <a:alpha val="24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C993E6B3-0E12-994E-BB0D-506DED10AE10}"/>
              </a:ext>
            </a:extLst>
          </p:cNvPr>
          <p:cNvSpPr/>
          <p:nvPr/>
        </p:nvSpPr>
        <p:spPr>
          <a:xfrm>
            <a:off x="545123" y="5203722"/>
            <a:ext cx="8915341" cy="1084266"/>
          </a:xfrm>
          <a:prstGeom prst="rect">
            <a:avLst/>
          </a:prstGeom>
          <a:solidFill>
            <a:schemeClr val="accent5">
              <a:alpha val="2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5172A618-248F-6843-866F-4FE08B996C26}"/>
              </a:ext>
            </a:extLst>
          </p:cNvPr>
          <p:cNvSpPr/>
          <p:nvPr/>
        </p:nvSpPr>
        <p:spPr>
          <a:xfrm>
            <a:off x="5641383" y="3808562"/>
            <a:ext cx="3819081" cy="1255109"/>
          </a:xfrm>
          <a:prstGeom prst="rect">
            <a:avLst/>
          </a:prstGeom>
          <a:solidFill>
            <a:schemeClr val="accent6">
              <a:alpha val="2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BB56E588-49DA-CA4E-8B60-036B321C2725}"/>
              </a:ext>
            </a:extLst>
          </p:cNvPr>
          <p:cNvSpPr/>
          <p:nvPr/>
        </p:nvSpPr>
        <p:spPr>
          <a:xfrm flipV="1">
            <a:off x="9544855" y="3808561"/>
            <a:ext cx="2483771" cy="2466335"/>
          </a:xfrm>
          <a:prstGeom prst="rect">
            <a:avLst/>
          </a:prstGeom>
          <a:solidFill>
            <a:srgbClr val="7030A0">
              <a:alpha val="24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3: Darstellung und Analyse der Daten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Übersicht der Nodes und Topics zur ROS-Kommunikation</a:t>
            </a:r>
          </a:p>
        </p:txBody>
      </p:sp>
      <p:sp>
        <p:nvSpPr>
          <p:cNvPr id="15" name="Würfel 14">
            <a:extLst>
              <a:ext uri="{FF2B5EF4-FFF2-40B4-BE49-F238E27FC236}">
                <a16:creationId xmlns:a16="http://schemas.microsoft.com/office/drawing/2014/main" id="{49941D9C-163B-8B49-9D3E-67D583329C96}"/>
              </a:ext>
            </a:extLst>
          </p:cNvPr>
          <p:cNvSpPr/>
          <p:nvPr/>
        </p:nvSpPr>
        <p:spPr>
          <a:xfrm>
            <a:off x="8866973" y="5584893"/>
            <a:ext cx="540740" cy="433137"/>
          </a:xfrm>
          <a:prstGeom prst="cub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tf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39E4F8B-15D5-604A-BF48-866B989390F5}"/>
              </a:ext>
            </a:extLst>
          </p:cNvPr>
          <p:cNvSpPr/>
          <p:nvPr/>
        </p:nvSpPr>
        <p:spPr>
          <a:xfrm>
            <a:off x="2947245" y="1935512"/>
            <a:ext cx="1916305" cy="44001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camera_calculation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4B5F68C-9B16-4145-BCE8-295DE32FEF16}"/>
              </a:ext>
            </a:extLst>
          </p:cNvPr>
          <p:cNvSpPr/>
          <p:nvPr/>
        </p:nvSpPr>
        <p:spPr>
          <a:xfrm>
            <a:off x="648452" y="2991108"/>
            <a:ext cx="1732509" cy="544969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data_play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F802BA5-0005-0D4A-89FF-1BACDA50E8A7}"/>
              </a:ext>
            </a:extLst>
          </p:cNvPr>
          <p:cNvSpPr/>
          <p:nvPr/>
        </p:nvSpPr>
        <p:spPr>
          <a:xfrm>
            <a:off x="2947245" y="3043585"/>
            <a:ext cx="1916305" cy="44001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ground_truth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A290068-C8BC-5F47-8D76-9FB1C70AA1B1}"/>
              </a:ext>
            </a:extLst>
          </p:cNvPr>
          <p:cNvSpPr/>
          <p:nvPr/>
        </p:nvSpPr>
        <p:spPr>
          <a:xfrm>
            <a:off x="9631334" y="4348059"/>
            <a:ext cx="2352263" cy="44001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simulation_marker_array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ACADF6B-08E9-D94E-928E-35F2CBCA2978}"/>
              </a:ext>
            </a:extLst>
          </p:cNvPr>
          <p:cNvSpPr/>
          <p:nvPr/>
        </p:nvSpPr>
        <p:spPr>
          <a:xfrm>
            <a:off x="5732907" y="3004946"/>
            <a:ext cx="3122947" cy="544969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RecordGroundTruth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903E5B3-6526-E44A-B878-AE8E5599EACB}"/>
              </a:ext>
            </a:extLst>
          </p:cNvPr>
          <p:cNvSpPr/>
          <p:nvPr/>
        </p:nvSpPr>
        <p:spPr>
          <a:xfrm>
            <a:off x="5732907" y="4114981"/>
            <a:ext cx="3172773" cy="544969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Object_Visualization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BB7F31F-F6E3-1D46-8121-7BCC5D2AD545}"/>
              </a:ext>
            </a:extLst>
          </p:cNvPr>
          <p:cNvSpPr/>
          <p:nvPr/>
        </p:nvSpPr>
        <p:spPr>
          <a:xfrm>
            <a:off x="5732907" y="1888458"/>
            <a:ext cx="3122947" cy="544969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RecordCamera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23DFA46A-3EEA-324B-A19A-CA3A682E0997}"/>
              </a:ext>
            </a:extLst>
          </p:cNvPr>
          <p:cNvSpPr/>
          <p:nvPr/>
        </p:nvSpPr>
        <p:spPr>
          <a:xfrm>
            <a:off x="2947245" y="4156428"/>
            <a:ext cx="1916305" cy="44001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egovehicle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779DB76B-2BC5-E144-90C7-EBBECEC221AA}"/>
              </a:ext>
            </a:extLst>
          </p:cNvPr>
          <p:cNvSpPr/>
          <p:nvPr/>
        </p:nvSpPr>
        <p:spPr>
          <a:xfrm>
            <a:off x="9631334" y="4878864"/>
            <a:ext cx="2352264" cy="44001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camera_marker_array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C65E1BD-D22C-E941-85DD-DDC311794A3D}"/>
              </a:ext>
            </a:extLst>
          </p:cNvPr>
          <p:cNvSpPr/>
          <p:nvPr/>
        </p:nvSpPr>
        <p:spPr>
          <a:xfrm>
            <a:off x="10598694" y="5491983"/>
            <a:ext cx="1382191" cy="72609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n_rviz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420EE20-0A59-AF4E-BFD8-20A2313580E7}"/>
              </a:ext>
            </a:extLst>
          </p:cNvPr>
          <p:cNvSpPr/>
          <p:nvPr/>
        </p:nvSpPr>
        <p:spPr>
          <a:xfrm>
            <a:off x="648451" y="5617453"/>
            <a:ext cx="2888030" cy="47083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joint_state_publisher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C23399D-F5C6-754E-BA44-A95955BD0803}"/>
              </a:ext>
            </a:extLst>
          </p:cNvPr>
          <p:cNvSpPr/>
          <p:nvPr/>
        </p:nvSpPr>
        <p:spPr>
          <a:xfrm>
            <a:off x="5300359" y="5577697"/>
            <a:ext cx="3172773" cy="544969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robot_state_publisher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F157E155-D5C9-8942-8A84-773D53455DA1}"/>
              </a:ext>
            </a:extLst>
          </p:cNvPr>
          <p:cNvSpPr/>
          <p:nvPr/>
        </p:nvSpPr>
        <p:spPr>
          <a:xfrm>
            <a:off x="3779132" y="5634461"/>
            <a:ext cx="1277142" cy="44001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joint_state</a:t>
            </a:r>
            <a:endParaRPr lang="de-DE" sz="1400" b="1" dirty="0">
              <a:solidFill>
                <a:schemeClr val="tx2"/>
              </a:solidFill>
            </a:endParaRPr>
          </a:p>
        </p:txBody>
      </p: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04F73EEE-D1DC-C141-9A97-88C845157644}"/>
              </a:ext>
            </a:extLst>
          </p:cNvPr>
          <p:cNvCxnSpPr>
            <a:cxnSpLocks/>
            <a:stCxn id="39" idx="6"/>
            <a:endCxn id="44" idx="1"/>
          </p:cNvCxnSpPr>
          <p:nvPr/>
        </p:nvCxnSpPr>
        <p:spPr>
          <a:xfrm>
            <a:off x="3536481" y="5852871"/>
            <a:ext cx="242651" cy="159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2D16E41B-256B-3244-8ED6-6EB9D86F9536}"/>
              </a:ext>
            </a:extLst>
          </p:cNvPr>
          <p:cNvCxnSpPr>
            <a:stCxn id="44" idx="3"/>
            <a:endCxn id="43" idx="2"/>
          </p:cNvCxnSpPr>
          <p:nvPr/>
        </p:nvCxnSpPr>
        <p:spPr>
          <a:xfrm flipV="1">
            <a:off x="5056274" y="5850182"/>
            <a:ext cx="244085" cy="4287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B1EF2244-741E-7C4A-A4FD-F630B060D131}"/>
              </a:ext>
            </a:extLst>
          </p:cNvPr>
          <p:cNvCxnSpPr>
            <a:stCxn id="43" idx="6"/>
            <a:endCxn id="15" idx="2"/>
          </p:cNvCxnSpPr>
          <p:nvPr/>
        </p:nvCxnSpPr>
        <p:spPr>
          <a:xfrm>
            <a:off x="8473132" y="5850182"/>
            <a:ext cx="393841" cy="5422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988A02B5-AAB0-CF46-8065-C4CE9680AC6F}"/>
              </a:ext>
            </a:extLst>
          </p:cNvPr>
          <p:cNvCxnSpPr>
            <a:cxnSpLocks/>
            <a:stCxn id="15" idx="4"/>
            <a:endCxn id="34" idx="2"/>
          </p:cNvCxnSpPr>
          <p:nvPr/>
        </p:nvCxnSpPr>
        <p:spPr>
          <a:xfrm flipV="1">
            <a:off x="9299429" y="5855029"/>
            <a:ext cx="1299265" cy="57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0D2FA7C-E72F-7744-A91B-5894528EEB5E}"/>
              </a:ext>
            </a:extLst>
          </p:cNvPr>
          <p:cNvCxnSpPr>
            <a:cxnSpLocks/>
            <a:stCxn id="26" idx="6"/>
            <a:endCxn id="31" idx="1"/>
          </p:cNvCxnSpPr>
          <p:nvPr/>
        </p:nvCxnSpPr>
        <p:spPr>
          <a:xfrm>
            <a:off x="8905680" y="4387466"/>
            <a:ext cx="725654" cy="711406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A6F332F8-C866-C241-80CC-0C98440DAD34}"/>
              </a:ext>
            </a:extLst>
          </p:cNvPr>
          <p:cNvCxnSpPr>
            <a:cxnSpLocks/>
            <a:stCxn id="26" idx="6"/>
            <a:endCxn id="22" idx="1"/>
          </p:cNvCxnSpPr>
          <p:nvPr/>
        </p:nvCxnSpPr>
        <p:spPr>
          <a:xfrm>
            <a:off x="8905680" y="4387466"/>
            <a:ext cx="725654" cy="180601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B7AC9A40-FB08-F545-A384-C2153285CFE8}"/>
              </a:ext>
            </a:extLst>
          </p:cNvPr>
          <p:cNvCxnSpPr>
            <a:cxnSpLocks/>
            <a:stCxn id="30" idx="3"/>
            <a:endCxn id="26" idx="2"/>
          </p:cNvCxnSpPr>
          <p:nvPr/>
        </p:nvCxnSpPr>
        <p:spPr>
          <a:xfrm>
            <a:off x="4863550" y="4376436"/>
            <a:ext cx="869357" cy="1103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F67AD422-7D95-0C44-90AB-A403BFF5D746}"/>
              </a:ext>
            </a:extLst>
          </p:cNvPr>
          <p:cNvCxnSpPr>
            <a:cxnSpLocks/>
            <a:stCxn id="21" idx="3"/>
            <a:endCxn id="24" idx="2"/>
          </p:cNvCxnSpPr>
          <p:nvPr/>
        </p:nvCxnSpPr>
        <p:spPr>
          <a:xfrm>
            <a:off x="4863550" y="3263593"/>
            <a:ext cx="869357" cy="1383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FC6B77AC-BB76-744D-BC77-1E4A3021674E}"/>
              </a:ext>
            </a:extLst>
          </p:cNvPr>
          <p:cNvCxnSpPr>
            <a:cxnSpLocks/>
            <a:stCxn id="11" idx="3"/>
            <a:endCxn id="28" idx="2"/>
          </p:cNvCxnSpPr>
          <p:nvPr/>
        </p:nvCxnSpPr>
        <p:spPr>
          <a:xfrm>
            <a:off x="4863550" y="2155520"/>
            <a:ext cx="869357" cy="542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B1ADF622-CD42-9C4D-8DC0-AA77EB2C4948}"/>
              </a:ext>
            </a:extLst>
          </p:cNvPr>
          <p:cNvCxnSpPr>
            <a:cxnSpLocks/>
            <a:stCxn id="12" idx="6"/>
            <a:endCxn id="30" idx="1"/>
          </p:cNvCxnSpPr>
          <p:nvPr/>
        </p:nvCxnSpPr>
        <p:spPr>
          <a:xfrm>
            <a:off x="2380961" y="3263593"/>
            <a:ext cx="566284" cy="1112843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CE96A63B-010A-4045-8378-52AD1C68766A}"/>
              </a:ext>
            </a:extLst>
          </p:cNvPr>
          <p:cNvCxnSpPr>
            <a:cxnSpLocks/>
            <a:stCxn id="12" idx="6"/>
            <a:endCxn id="21" idx="1"/>
          </p:cNvCxnSpPr>
          <p:nvPr/>
        </p:nvCxnSpPr>
        <p:spPr>
          <a:xfrm>
            <a:off x="2380961" y="3263593"/>
            <a:ext cx="566284" cy="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95A46FC9-17A3-B14E-A339-0C424BB4D9D6}"/>
              </a:ext>
            </a:extLst>
          </p:cNvPr>
          <p:cNvCxnSpPr>
            <a:cxnSpLocks/>
            <a:stCxn id="12" idx="6"/>
            <a:endCxn id="11" idx="1"/>
          </p:cNvCxnSpPr>
          <p:nvPr/>
        </p:nvCxnSpPr>
        <p:spPr>
          <a:xfrm flipV="1">
            <a:off x="2380961" y="2155520"/>
            <a:ext cx="566284" cy="1108073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21A3972E-1F83-7F4A-B4B2-099C73E939A1}"/>
              </a:ext>
            </a:extLst>
          </p:cNvPr>
          <p:cNvCxnSpPr>
            <a:cxnSpLocks/>
            <a:stCxn id="26" idx="6"/>
            <a:endCxn id="15" idx="1"/>
          </p:cNvCxnSpPr>
          <p:nvPr/>
        </p:nvCxnSpPr>
        <p:spPr>
          <a:xfrm>
            <a:off x="8905680" y="4387466"/>
            <a:ext cx="177521" cy="1305711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06B75B2C-4B76-AE43-BC57-329EB7D45118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863550" y="2155520"/>
            <a:ext cx="1038137" cy="208086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338A79C8-645D-BF4C-801B-720A6EDCCEAB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863550" y="3263593"/>
            <a:ext cx="927360" cy="1060367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9402377E-7B83-B24F-804D-80D7BDEF49AE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4863550" y="3508743"/>
            <a:ext cx="1173553" cy="867693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mit Pfeil 112">
            <a:extLst>
              <a:ext uri="{FF2B5EF4-FFF2-40B4-BE49-F238E27FC236}">
                <a16:creationId xmlns:a16="http://schemas.microsoft.com/office/drawing/2014/main" id="{F32181DF-8CC9-7549-8B54-2137FC4C0DDC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4863550" y="2332119"/>
            <a:ext cx="1038137" cy="2044317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Textfeld 122">
            <a:extLst>
              <a:ext uri="{FF2B5EF4-FFF2-40B4-BE49-F238E27FC236}">
                <a16:creationId xmlns:a16="http://schemas.microsoft.com/office/drawing/2014/main" id="{DC59D1A3-8FB5-354A-8CB5-18F36AF8EA0F}"/>
              </a:ext>
            </a:extLst>
          </p:cNvPr>
          <p:cNvSpPr txBox="1"/>
          <p:nvPr/>
        </p:nvSpPr>
        <p:spPr>
          <a:xfrm>
            <a:off x="622514" y="1389815"/>
            <a:ext cx="1881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2"/>
                </a:solidFill>
              </a:rPr>
              <a:t>Erzeugung Objektlisten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E6E26450-810D-E54C-A839-8A2EB0C2C807}"/>
              </a:ext>
            </a:extLst>
          </p:cNvPr>
          <p:cNvSpPr txBox="1"/>
          <p:nvPr/>
        </p:nvSpPr>
        <p:spPr>
          <a:xfrm>
            <a:off x="7904715" y="1308696"/>
            <a:ext cx="1555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2"/>
                </a:solidFill>
              </a:rPr>
              <a:t>Aufnahme Rosbag </a:t>
            </a:r>
            <a:r>
              <a:rPr lang="de-DE" b="1" dirty="0" err="1">
                <a:solidFill>
                  <a:schemeClr val="tx2"/>
                </a:solidFill>
              </a:rPr>
              <a:t>files</a:t>
            </a:r>
            <a:endParaRPr lang="de-DE" b="1" dirty="0">
              <a:solidFill>
                <a:schemeClr val="tx2"/>
              </a:solidFill>
            </a:endParaRP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0A305BDE-9588-BD48-8B45-E88D0F9D908E}"/>
              </a:ext>
            </a:extLst>
          </p:cNvPr>
          <p:cNvSpPr txBox="1"/>
          <p:nvPr/>
        </p:nvSpPr>
        <p:spPr>
          <a:xfrm>
            <a:off x="5612512" y="4727740"/>
            <a:ext cx="188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2"/>
                </a:solidFill>
              </a:rPr>
              <a:t>Controller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BB7C1231-50BC-7A4D-A9C5-AE09D2E5F6D6}"/>
              </a:ext>
            </a:extLst>
          </p:cNvPr>
          <p:cNvSpPr txBox="1"/>
          <p:nvPr/>
        </p:nvSpPr>
        <p:spPr>
          <a:xfrm>
            <a:off x="545122" y="5204230"/>
            <a:ext cx="3322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2"/>
                </a:solidFill>
              </a:rPr>
              <a:t>Darstellung Ego-Fahrzeug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3DABE7BD-B0DF-8945-AABC-7CC887FD3999}"/>
              </a:ext>
            </a:extLst>
          </p:cNvPr>
          <p:cNvSpPr txBox="1"/>
          <p:nvPr/>
        </p:nvSpPr>
        <p:spPr>
          <a:xfrm>
            <a:off x="9489105" y="3848650"/>
            <a:ext cx="3322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2"/>
                </a:solidFill>
              </a:rPr>
              <a:t>Darstellung in RVIZ</a:t>
            </a:r>
          </a:p>
        </p:txBody>
      </p:sp>
      <p:sp>
        <p:nvSpPr>
          <p:cNvPr id="45" name="Oval 11">
            <a:extLst>
              <a:ext uri="{FF2B5EF4-FFF2-40B4-BE49-F238E27FC236}">
                <a16:creationId xmlns:a16="http://schemas.microsoft.com/office/drawing/2014/main" id="{6FA81F3A-D989-4A71-8F35-C19F920617D6}"/>
              </a:ext>
            </a:extLst>
          </p:cNvPr>
          <p:cNvSpPr/>
          <p:nvPr/>
        </p:nvSpPr>
        <p:spPr>
          <a:xfrm>
            <a:off x="9899763" y="1294145"/>
            <a:ext cx="1732509" cy="544969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ROS </a:t>
            </a:r>
            <a:r>
              <a:rPr lang="de-DE" sz="1400" b="1" dirty="0" err="1">
                <a:solidFill>
                  <a:schemeClr val="tx2"/>
                </a:solidFill>
              </a:rPr>
              <a:t>node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02D449F8-F36C-492E-AD47-8BE633CFA3E9}"/>
              </a:ext>
            </a:extLst>
          </p:cNvPr>
          <p:cNvSpPr/>
          <p:nvPr/>
        </p:nvSpPr>
        <p:spPr>
          <a:xfrm>
            <a:off x="9899763" y="1955027"/>
            <a:ext cx="1732509" cy="44001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ROS </a:t>
            </a:r>
            <a:r>
              <a:rPr lang="de-DE" sz="1400" b="1" dirty="0" err="1">
                <a:solidFill>
                  <a:schemeClr val="tx2"/>
                </a:solidFill>
              </a:rPr>
              <a:t>topic</a:t>
            </a:r>
            <a:endParaRPr lang="de-DE" sz="1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79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118" grpId="0" animBg="1"/>
      <p:bldP spid="119" grpId="0" animBg="1"/>
      <p:bldP spid="122" grpId="0" animBg="1"/>
      <p:bldP spid="15" grpId="0" animBg="1"/>
      <p:bldP spid="22" grpId="0" animBg="1"/>
      <p:bldP spid="24" grpId="0" animBg="1"/>
      <p:bldP spid="26" grpId="0" animBg="1"/>
      <p:bldP spid="28" grpId="0" animBg="1"/>
      <p:bldP spid="31" grpId="0" animBg="1"/>
      <p:bldP spid="34" grpId="0" animBg="1"/>
      <p:bldP spid="39" grpId="0" animBg="1"/>
      <p:bldP spid="43" grpId="0" animBg="1"/>
      <p:bldP spid="44" grpId="0" animBg="1"/>
      <p:bldP spid="124" grpId="0"/>
      <p:bldP spid="125" grpId="0"/>
      <p:bldP spid="126" grpId="0"/>
      <p:bldP spid="12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3: Darstellung und Analyse der Daten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Darstellung der Objekte in RVIZ</a:t>
            </a:r>
          </a:p>
        </p:txBody>
      </p:sp>
      <p:pic>
        <p:nvPicPr>
          <p:cNvPr id="5" name="Grafik 4" descr="Ein Bild, das sitzend, Bildschirm, schwarz, Computer enthält.&#10;&#10;Automatisch generierte Beschreibung">
            <a:extLst>
              <a:ext uri="{FF2B5EF4-FFF2-40B4-BE49-F238E27FC236}">
                <a16:creationId xmlns:a16="http://schemas.microsoft.com/office/drawing/2014/main" id="{BC0E6294-DD9E-4546-B93D-145787ED3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26" y="1322958"/>
            <a:ext cx="7737348" cy="512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374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Bildplatzhalter 24">
            <a:extLst>
              <a:ext uri="{FF2B5EF4-FFF2-40B4-BE49-F238E27FC236}">
                <a16:creationId xmlns:a16="http://schemas.microsoft.com/office/drawing/2014/main" id="{2E396269-CBD1-4514-B6C5-6937A020308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2385FFBA-9217-46FF-861F-11729066C3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037" y="1770964"/>
            <a:ext cx="5463963" cy="4740451"/>
          </a:xfrm>
        </p:spPr>
        <p:txBody>
          <a:bodyPr/>
          <a:lstStyle/>
          <a:p>
            <a:r>
              <a:rPr lang="de-DE" sz="1600" b="1" dirty="0"/>
              <a:t>Zuordnung der ROS </a:t>
            </a:r>
            <a:r>
              <a:rPr lang="de-DE" sz="1600" b="1" dirty="0" err="1"/>
              <a:t>messages</a:t>
            </a:r>
            <a:r>
              <a:rPr lang="de-DE" sz="1600" b="1" dirty="0"/>
              <a:t> für Vergleich</a:t>
            </a:r>
            <a:r>
              <a:rPr lang="de-DE" sz="16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600" dirty="0"/>
              <a:t>Jedem Kamera frame wird Ground-Truth frame zugeordnet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600" dirty="0"/>
              <a:t>Zuordnung: letzter vergangener GT frame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600" dirty="0"/>
              <a:t>Zeitstempel der </a:t>
            </a:r>
            <a:r>
              <a:rPr lang="de-DE" sz="1600" dirty="0" err="1"/>
              <a:t>frames</a:t>
            </a:r>
            <a:r>
              <a:rPr lang="de-DE" sz="1600" dirty="0"/>
              <a:t> als Relativzeit zum jeweiligen Aufzeichnungsstart</a:t>
            </a:r>
            <a:br>
              <a:rPr lang="de-DE" sz="1600" dirty="0"/>
            </a:br>
            <a:endParaRPr lang="de-DE" sz="1600" dirty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sz="1600" dirty="0">
                <a:sym typeface="Wingdings" panose="05000000000000000000" pitchFamily="2" charset="2"/>
              </a:rPr>
              <a:t> frame-Paare für weitere Berechnungen entstehen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sz="1600" dirty="0">
                <a:sym typeface="Wingdings" panose="05000000000000000000" pitchFamily="2" charset="2"/>
              </a:rPr>
              <a:t> Weitergabe der frame-Paare an Evaluation mit </a:t>
            </a:r>
            <a:r>
              <a:rPr lang="de-DE" sz="1600" b="1" dirty="0">
                <a:sym typeface="Wingdings" panose="05000000000000000000" pitchFamily="2" charset="2"/>
              </a:rPr>
              <a:t>„</a:t>
            </a:r>
            <a:r>
              <a:rPr lang="de-DE" sz="1600" b="1" dirty="0" err="1">
                <a:sym typeface="Wingdings" panose="05000000000000000000" pitchFamily="2" charset="2"/>
              </a:rPr>
              <a:t>Intersection</a:t>
            </a:r>
            <a:r>
              <a:rPr lang="de-DE" sz="1600" b="1" dirty="0">
                <a:sym typeface="Wingdings" panose="05000000000000000000" pitchFamily="2" charset="2"/>
              </a:rPr>
              <a:t> </a:t>
            </a:r>
            <a:r>
              <a:rPr lang="de-DE" sz="1600" b="1" dirty="0" err="1">
                <a:sym typeface="Wingdings" panose="05000000000000000000" pitchFamily="2" charset="2"/>
              </a:rPr>
              <a:t>over</a:t>
            </a:r>
            <a:r>
              <a:rPr lang="de-DE" sz="1600" b="1" dirty="0">
                <a:sym typeface="Wingdings" panose="05000000000000000000" pitchFamily="2" charset="2"/>
              </a:rPr>
              <a:t> Union“ (</a:t>
            </a:r>
            <a:r>
              <a:rPr lang="de-DE" sz="1600" b="1" dirty="0" err="1">
                <a:sym typeface="Wingdings" panose="05000000000000000000" pitchFamily="2" charset="2"/>
              </a:rPr>
              <a:t>IoU</a:t>
            </a:r>
            <a:r>
              <a:rPr lang="de-DE" sz="1600" b="1" dirty="0">
                <a:sym typeface="Wingdings" panose="05000000000000000000" pitchFamily="2" charset="2"/>
              </a:rPr>
              <a:t>)</a:t>
            </a:r>
            <a:endParaRPr lang="de-DE" sz="1600" b="1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B2EBDA76-686E-4234-8A37-A4A3CEBE733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421" y="3702336"/>
            <a:ext cx="5380801" cy="112766"/>
          </a:xfrm>
        </p:spPr>
        <p:txBody>
          <a:bodyPr/>
          <a:lstStyle/>
          <a:p>
            <a:r>
              <a:rPr lang="de-DE" dirty="0"/>
              <a:t>Prinzipdarstellung des frame </a:t>
            </a:r>
            <a:r>
              <a:rPr lang="de-DE" dirty="0" err="1"/>
              <a:t>mapping</a:t>
            </a: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3: Darstellung und Analyse der Daten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Post-</a:t>
            </a:r>
            <a:r>
              <a:rPr lang="de-DE" dirty="0" err="1"/>
              <a:t>processing</a:t>
            </a:r>
            <a:r>
              <a:rPr lang="de-DE" dirty="0"/>
              <a:t>: frame </a:t>
            </a:r>
            <a:r>
              <a:rPr lang="de-DE" dirty="0" err="1"/>
              <a:t>mapping</a:t>
            </a:r>
            <a:endParaRPr lang="de-DE" dirty="0"/>
          </a:p>
        </p:txBody>
      </p:sp>
      <p:pic>
        <p:nvPicPr>
          <p:cNvPr id="23" name="Grafik 22" descr="Ein Bild, das Text enthält.&#10;&#10;Automatisch generierte Beschreibung">
            <a:extLst>
              <a:ext uri="{FF2B5EF4-FFF2-40B4-BE49-F238E27FC236}">
                <a16:creationId xmlns:a16="http://schemas.microsoft.com/office/drawing/2014/main" id="{6ECC71D4-80B3-4482-BF58-48EF5A108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421" y="1779756"/>
            <a:ext cx="5380801" cy="183132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139402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A6EA4A25-0A27-4FEC-A598-1220A64DB792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b="1" dirty="0" err="1"/>
                  <a:t>Intersection</a:t>
                </a:r>
                <a:r>
                  <a:rPr lang="de-DE" b="1" dirty="0"/>
                  <a:t>-</a:t>
                </a:r>
                <a:r>
                  <a:rPr lang="de-DE" b="1" dirty="0" err="1"/>
                  <a:t>over</a:t>
                </a:r>
                <a:r>
                  <a:rPr lang="de-DE" b="1" dirty="0"/>
                  <a:t>-Union</a:t>
                </a:r>
                <a:r>
                  <a:rPr lang="de-DE" dirty="0"/>
                  <a:t> (2D):	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𝐼𝑛𝑡𝑒𝑟𝑠𝑒𝑐𝑡𝑖𝑜𝑛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𝑈𝑛𝑖𝑜𝑛</m:t>
                            </m:r>
                          </m:sub>
                        </m:sSub>
                      </m:den>
                    </m:f>
                  </m:oMath>
                </a14:m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i="1" dirty="0"/>
                  <a:t>m</a:t>
                </a:r>
                <a:r>
                  <a:rPr lang="de-DE" dirty="0"/>
                  <a:t> GT-Objekte, </a:t>
                </a:r>
                <a:r>
                  <a:rPr lang="de-DE" i="1" dirty="0"/>
                  <a:t>n </a:t>
                </a:r>
                <a:r>
                  <a:rPr lang="de-DE" dirty="0"/>
                  <a:t>Kamera-Objekte im betrachteten Frame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Evaluation der Kamera-Objekte durch zeilenweise Auswertung der Matrix:</a:t>
                </a:r>
              </a:p>
              <a:p>
                <a:pPr marL="914400" lvl="1" indent="-171450">
                  <a:buFont typeface="Arial" panose="020B0604020202020204" pitchFamily="34" charset="0"/>
                  <a:buChar char="•"/>
                </a:pPr>
                <a:r>
                  <a:rPr lang="de-DE" sz="1200" b="1" dirty="0" err="1"/>
                  <a:t>False</a:t>
                </a:r>
                <a:r>
                  <a:rPr lang="de-DE" sz="1200" b="1" dirty="0"/>
                  <a:t> Positive (FP)</a:t>
                </a:r>
                <a:r>
                  <a:rPr lang="de-DE" sz="1200" dirty="0"/>
                  <a:t>, wenn kein </a:t>
                </a:r>
                <a:r>
                  <a:rPr lang="de-DE" sz="1200" dirty="0" err="1"/>
                  <a:t>IoU</a:t>
                </a:r>
                <a:r>
                  <a:rPr lang="de-DE" sz="1200" dirty="0"/>
                  <a:t>-Wert in der Zeile, der größer ist, als der gesetzte Threshold</a:t>
                </a:r>
              </a:p>
              <a:p>
                <a:pPr marL="914400" lvl="1" indent="-171450">
                  <a:buFont typeface="Arial" panose="020B0604020202020204" pitchFamily="34" charset="0"/>
                  <a:buChar char="•"/>
                </a:pPr>
                <a:r>
                  <a:rPr lang="de-DE" sz="1200" b="1" dirty="0"/>
                  <a:t>FP</a:t>
                </a:r>
                <a:r>
                  <a:rPr lang="de-DE" sz="1200" dirty="0"/>
                  <a:t>, wenn es Werte in der Zeile größer als den Threshold gibt, aber für jedes dazugehörige GT-Objekt gibt es ein anderes Kamera-Objekt, dass besser </a:t>
                </a:r>
                <a:r>
                  <a:rPr lang="de-DE" sz="1200" dirty="0" err="1"/>
                  <a:t>matcht</a:t>
                </a:r>
                <a:endParaRPr lang="de-DE" sz="1200" dirty="0"/>
              </a:p>
              <a:p>
                <a:pPr marL="914400" lvl="1" indent="-171450">
                  <a:buFont typeface="Arial" panose="020B0604020202020204" pitchFamily="34" charset="0"/>
                  <a:buChar char="•"/>
                </a:pPr>
                <a:r>
                  <a:rPr lang="de-DE" sz="1200" b="1" dirty="0" err="1"/>
                  <a:t>Mismatch</a:t>
                </a:r>
                <a:r>
                  <a:rPr lang="de-DE" sz="1200" dirty="0"/>
                  <a:t> (</a:t>
                </a:r>
                <a:r>
                  <a:rPr lang="de-DE" sz="1200" b="1" dirty="0"/>
                  <a:t>mm</a:t>
                </a:r>
                <a:r>
                  <a:rPr lang="de-DE" sz="1200" dirty="0"/>
                  <a:t>), wenn nicht FP, aber keines der gefundenen GT-Objekte hat die gleiche Klasse wie das untersuchte Kamera-Objekt</a:t>
                </a:r>
              </a:p>
              <a:p>
                <a:pPr marL="914400" lvl="1" indent="-171450">
                  <a:buFont typeface="Arial" panose="020B0604020202020204" pitchFamily="34" charset="0"/>
                  <a:buChar char="•"/>
                </a:pPr>
                <a:r>
                  <a:rPr lang="de-DE" sz="1200" b="1" dirty="0"/>
                  <a:t>True Positive (TP)</a:t>
                </a:r>
                <a:r>
                  <a:rPr lang="de-DE" sz="1200" dirty="0"/>
                  <a:t>, wenn keiner der anderen Fälle zutrifft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Evaluation der </a:t>
                </a:r>
                <a:r>
                  <a:rPr lang="de-DE" dirty="0" err="1"/>
                  <a:t>False</a:t>
                </a:r>
                <a:r>
                  <a:rPr lang="de-DE" dirty="0"/>
                  <a:t> Negative (FN)-Fälle (nicht erkannte Objekte) durch spaltenweise Auswertung der Matrix</a:t>
                </a:r>
              </a:p>
              <a:p>
                <a:r>
                  <a:rPr lang="de-DE" sz="1200" b="1" dirty="0">
                    <a:sym typeface="Wingdings" panose="05000000000000000000" pitchFamily="2" charset="2"/>
                  </a:rPr>
                  <a:t> </a:t>
                </a:r>
                <a:r>
                  <a:rPr lang="de-DE" sz="1200" b="1" dirty="0"/>
                  <a:t>FN</a:t>
                </a:r>
                <a:r>
                  <a:rPr lang="de-DE" sz="1200" dirty="0"/>
                  <a:t>, wenn in betrachteter Spalte kein </a:t>
                </a:r>
                <a:r>
                  <a:rPr lang="de-DE" sz="1200" dirty="0" err="1"/>
                  <a:t>IoU</a:t>
                </a:r>
                <a:r>
                  <a:rPr lang="de-DE" sz="1200" dirty="0"/>
                  <a:t>-Wert größer als der Threshold ist</a:t>
                </a:r>
              </a:p>
              <a:p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A6EA4A25-0A27-4FEC-A598-1220A64DB7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>
                <a:blip r:embed="rId2"/>
                <a:stretch>
                  <a:fillRect l="-1806" r="-6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2C26824-B462-4553-83E8-C2DA5D5BCB3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421" y="6000167"/>
            <a:ext cx="5380801" cy="112766"/>
          </a:xfrm>
        </p:spPr>
        <p:txBody>
          <a:bodyPr/>
          <a:lstStyle/>
          <a:p>
            <a:r>
              <a:rPr lang="de-DE" dirty="0"/>
              <a:t>Berechnete </a:t>
            </a:r>
            <a:r>
              <a:rPr lang="de-DE" dirty="0" err="1"/>
              <a:t>IoU</a:t>
            </a:r>
            <a:r>
              <a:rPr lang="de-DE" dirty="0"/>
              <a:t>-Matrix für einen Frame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3: Darstellung und Analyse der Daten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Post-</a:t>
            </a:r>
            <a:r>
              <a:rPr lang="de-DE" dirty="0" err="1"/>
              <a:t>processing</a:t>
            </a:r>
            <a:r>
              <a:rPr lang="de-DE" dirty="0"/>
              <a:t>: Daten-Evaluation in einem Frame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B8C7F44-FB31-47DB-A3CC-E2551E25683A}"/>
              </a:ext>
            </a:extLst>
          </p:cNvPr>
          <p:cNvSpPr/>
          <p:nvPr/>
        </p:nvSpPr>
        <p:spPr>
          <a:xfrm>
            <a:off x="6788926" y="1884596"/>
            <a:ext cx="633984" cy="871728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FA526F9-F00B-4EDE-8635-72D7C8861ABC}"/>
              </a:ext>
            </a:extLst>
          </p:cNvPr>
          <p:cNvSpPr/>
          <p:nvPr/>
        </p:nvSpPr>
        <p:spPr>
          <a:xfrm rot="418105">
            <a:off x="6841309" y="1986854"/>
            <a:ext cx="728415" cy="835564"/>
          </a:xfrm>
          <a:prstGeom prst="rect">
            <a:avLst/>
          </a:prstGeom>
          <a:solidFill>
            <a:srgbClr val="ED7905">
              <a:alpha val="4980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36D56517-5032-49CB-871E-5F3B7D22060A}"/>
              </a:ext>
            </a:extLst>
          </p:cNvPr>
          <p:cNvSpPr/>
          <p:nvPr/>
        </p:nvSpPr>
        <p:spPr>
          <a:xfrm>
            <a:off x="8740839" y="1945753"/>
            <a:ext cx="627295" cy="810570"/>
          </a:xfrm>
          <a:custGeom>
            <a:avLst/>
            <a:gdLst>
              <a:gd name="connsiteX0" fmla="*/ 99072 w 627295"/>
              <a:gd name="connsiteY0" fmla="*/ 0 h 810570"/>
              <a:gd name="connsiteX1" fmla="*/ 627295 w 627295"/>
              <a:gd name="connsiteY1" fmla="*/ 64562 h 810570"/>
              <a:gd name="connsiteX2" fmla="*/ 627295 w 627295"/>
              <a:gd name="connsiteY2" fmla="*/ 810570 h 810570"/>
              <a:gd name="connsiteX3" fmla="*/ 0 w 627295"/>
              <a:gd name="connsiteY3" fmla="*/ 810570 h 81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7295" h="810570">
                <a:moveTo>
                  <a:pt x="99072" y="0"/>
                </a:moveTo>
                <a:lnTo>
                  <a:pt x="627295" y="64562"/>
                </a:lnTo>
                <a:lnTo>
                  <a:pt x="627295" y="810570"/>
                </a:lnTo>
                <a:lnTo>
                  <a:pt x="0" y="810570"/>
                </a:lnTo>
                <a:close/>
              </a:path>
            </a:pathLst>
          </a:custGeom>
          <a:solidFill>
            <a:srgbClr val="00B0F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79203BE-8E32-4BD4-8C54-501DA81B58BC}"/>
              </a:ext>
            </a:extLst>
          </p:cNvPr>
          <p:cNvSpPr txBox="1"/>
          <p:nvPr/>
        </p:nvSpPr>
        <p:spPr>
          <a:xfrm>
            <a:off x="8569785" y="2754604"/>
            <a:ext cx="969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Intersection</a:t>
            </a:r>
            <a:endParaRPr lang="de-DE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BD77906-E8A0-4FD1-A8ED-5C0A2D48CA6F}"/>
              </a:ext>
            </a:extLst>
          </p:cNvPr>
          <p:cNvSpPr txBox="1"/>
          <p:nvPr/>
        </p:nvSpPr>
        <p:spPr>
          <a:xfrm>
            <a:off x="10639632" y="2813692"/>
            <a:ext cx="641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Union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elle 26">
                <a:extLst>
                  <a:ext uri="{FF2B5EF4-FFF2-40B4-BE49-F238E27FC236}">
                    <a16:creationId xmlns:a16="http://schemas.microsoft.com/office/drawing/2014/main" id="{A38A7560-5D75-4721-ACF7-8D100CC16E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8558288"/>
                  </p:ext>
                </p:extLst>
              </p:nvPr>
            </p:nvGraphicFramePr>
            <p:xfrm>
              <a:off x="6308422" y="4409613"/>
              <a:ext cx="5522248" cy="1483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80562">
                      <a:extLst>
                        <a:ext uri="{9D8B030D-6E8A-4147-A177-3AD203B41FA5}">
                          <a16:colId xmlns:a16="http://schemas.microsoft.com/office/drawing/2014/main" val="3450609394"/>
                        </a:ext>
                      </a:extLst>
                    </a:gridCol>
                    <a:gridCol w="1380562">
                      <a:extLst>
                        <a:ext uri="{9D8B030D-6E8A-4147-A177-3AD203B41FA5}">
                          <a16:colId xmlns:a16="http://schemas.microsoft.com/office/drawing/2014/main" val="3251051946"/>
                        </a:ext>
                      </a:extLst>
                    </a:gridCol>
                    <a:gridCol w="1380562">
                      <a:extLst>
                        <a:ext uri="{9D8B030D-6E8A-4147-A177-3AD203B41FA5}">
                          <a16:colId xmlns:a16="http://schemas.microsoft.com/office/drawing/2014/main" val="2647136678"/>
                        </a:ext>
                      </a:extLst>
                    </a:gridCol>
                    <a:gridCol w="1380562">
                      <a:extLst>
                        <a:ext uri="{9D8B030D-6E8A-4147-A177-3AD203B41FA5}">
                          <a16:colId xmlns:a16="http://schemas.microsoft.com/office/drawing/2014/main" val="310341434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𝐼𝑜𝑈</m:t>
                                </m:r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𝑔𝑡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𝑝𝑟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𝐼𝑜𝑈</m:t>
                                </m:r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𝑔𝑡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𝑝𝑟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𝐼𝑜𝑈</m:t>
                                </m:r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𝑔𝑡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𝑝𝑟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2181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𝐼𝑜𝑈</m:t>
                                </m:r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𝑔𝑡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𝑝𝑟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𝐼𝑜𝑈</m:t>
                                </m:r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𝑔𝑡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𝑝𝑟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𝐼𝑜𝑈</m:t>
                                </m:r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𝑔𝑡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𝑝𝑟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36354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37736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𝐼𝑜𝑈</m:t>
                                </m:r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𝑔𝑡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𝑝𝑟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𝐼𝑜𝑈</m:t>
                                </m:r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𝑔𝑡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𝑝𝑟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𝐼𝑜𝑈</m:t>
                                </m:r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𝑔𝑡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𝑝𝑟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46490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elle 26">
                <a:extLst>
                  <a:ext uri="{FF2B5EF4-FFF2-40B4-BE49-F238E27FC236}">
                    <a16:creationId xmlns:a16="http://schemas.microsoft.com/office/drawing/2014/main" id="{A38A7560-5D75-4721-ACF7-8D100CC16E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8558288"/>
                  </p:ext>
                </p:extLst>
              </p:nvPr>
            </p:nvGraphicFramePr>
            <p:xfrm>
              <a:off x="6308422" y="4409613"/>
              <a:ext cx="5522248" cy="1483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80562">
                      <a:extLst>
                        <a:ext uri="{9D8B030D-6E8A-4147-A177-3AD203B41FA5}">
                          <a16:colId xmlns:a16="http://schemas.microsoft.com/office/drawing/2014/main" val="3450609394"/>
                        </a:ext>
                      </a:extLst>
                    </a:gridCol>
                    <a:gridCol w="1380562">
                      <a:extLst>
                        <a:ext uri="{9D8B030D-6E8A-4147-A177-3AD203B41FA5}">
                          <a16:colId xmlns:a16="http://schemas.microsoft.com/office/drawing/2014/main" val="3251051946"/>
                        </a:ext>
                      </a:extLst>
                    </a:gridCol>
                    <a:gridCol w="1380562">
                      <a:extLst>
                        <a:ext uri="{9D8B030D-6E8A-4147-A177-3AD203B41FA5}">
                          <a16:colId xmlns:a16="http://schemas.microsoft.com/office/drawing/2014/main" val="2647136678"/>
                        </a:ext>
                      </a:extLst>
                    </a:gridCol>
                    <a:gridCol w="1380562">
                      <a:extLst>
                        <a:ext uri="{9D8B030D-6E8A-4147-A177-3AD203B41FA5}">
                          <a16:colId xmlns:a16="http://schemas.microsoft.com/office/drawing/2014/main" val="310341434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441" t="-1639" r="-300441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441" t="-1639" r="-200441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1639" r="-881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2181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441" t="-101639" r="-300441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441" t="-101639" r="-200441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101639" r="-881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36354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37736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441" t="-301639" r="-300441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441" t="-301639" r="-200441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301639" r="-881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46490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8" name="Textfeld 27">
            <a:extLst>
              <a:ext uri="{FF2B5EF4-FFF2-40B4-BE49-F238E27FC236}">
                <a16:creationId xmlns:a16="http://schemas.microsoft.com/office/drawing/2014/main" id="{3075A158-46C6-4914-8D82-4EA024F48CA6}"/>
              </a:ext>
            </a:extLst>
          </p:cNvPr>
          <p:cNvSpPr txBox="1"/>
          <p:nvPr/>
        </p:nvSpPr>
        <p:spPr>
          <a:xfrm>
            <a:off x="6502504" y="1429708"/>
            <a:ext cx="96940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92D050"/>
                </a:solidFill>
              </a:rPr>
              <a:t>GT-</a:t>
            </a:r>
            <a:r>
              <a:rPr lang="de-DE" sz="1200" dirty="0" err="1">
                <a:solidFill>
                  <a:srgbClr val="92D050"/>
                </a:solidFill>
              </a:rPr>
              <a:t>Object</a:t>
            </a:r>
            <a:endParaRPr lang="de-DE" dirty="0">
              <a:solidFill>
                <a:srgbClr val="92D050"/>
              </a:solidFill>
            </a:endParaRP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4916679C-499B-4EF3-80DC-EEB483355E76}"/>
              </a:ext>
            </a:extLst>
          </p:cNvPr>
          <p:cNvCxnSpPr>
            <a:stCxn id="28" idx="2"/>
            <a:endCxn id="10" idx="0"/>
          </p:cNvCxnSpPr>
          <p:nvPr/>
        </p:nvCxnSpPr>
        <p:spPr>
          <a:xfrm>
            <a:off x="6987205" y="1706707"/>
            <a:ext cx="118713" cy="177889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0459D00B-EF93-4F24-BB76-CD6E73370B1A}"/>
              </a:ext>
            </a:extLst>
          </p:cNvPr>
          <p:cNvSpPr txBox="1"/>
          <p:nvPr/>
        </p:nvSpPr>
        <p:spPr>
          <a:xfrm>
            <a:off x="6596225" y="3079420"/>
            <a:ext cx="1262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rgbClr val="ED7905"/>
                </a:solidFill>
              </a:rPr>
              <a:t>Camera-Object</a:t>
            </a:r>
            <a:endParaRPr lang="de-DE" dirty="0">
              <a:solidFill>
                <a:srgbClr val="ED7905"/>
              </a:solidFill>
            </a:endParaRP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21AA2759-D9DB-455D-BD4F-3886060A081E}"/>
              </a:ext>
            </a:extLst>
          </p:cNvPr>
          <p:cNvCxnSpPr>
            <a:cxnSpLocks/>
            <a:stCxn id="32" idx="0"/>
            <a:endCxn id="11" idx="2"/>
          </p:cNvCxnSpPr>
          <p:nvPr/>
        </p:nvCxnSpPr>
        <p:spPr>
          <a:xfrm flipH="1" flipV="1">
            <a:off x="7154831" y="2819332"/>
            <a:ext cx="72500" cy="260088"/>
          </a:xfrm>
          <a:prstGeom prst="straightConnector1">
            <a:avLst/>
          </a:prstGeom>
          <a:ln>
            <a:solidFill>
              <a:srgbClr val="ED790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platzhalter 6">
            <a:extLst>
              <a:ext uri="{FF2B5EF4-FFF2-40B4-BE49-F238E27FC236}">
                <a16:creationId xmlns:a16="http://schemas.microsoft.com/office/drawing/2014/main" id="{F0C28689-1B0D-40B1-BBE5-9633E2854A67}"/>
              </a:ext>
            </a:extLst>
          </p:cNvPr>
          <p:cNvSpPr txBox="1">
            <a:spLocks/>
          </p:cNvSpPr>
          <p:nvPr/>
        </p:nvSpPr>
        <p:spPr bwMode="auto">
          <a:xfrm>
            <a:off x="6308421" y="3477926"/>
            <a:ext cx="5380801" cy="11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57200" rtl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SzPct val="100000"/>
              <a:buNone/>
              <a:defRPr sz="1000" b="0" i="1" baseline="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358775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4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719138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4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9500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4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39863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4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kern="0" dirty="0"/>
              <a:t>Visuelle Darstellung des </a:t>
            </a:r>
            <a:r>
              <a:rPr lang="de-DE" kern="0" dirty="0" err="1"/>
              <a:t>IoU</a:t>
            </a:r>
            <a:endParaRPr lang="de-DE" kern="0" dirty="0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D7588C7A-763F-44B8-977D-AC143594E480}"/>
              </a:ext>
            </a:extLst>
          </p:cNvPr>
          <p:cNvSpPr/>
          <p:nvPr/>
        </p:nvSpPr>
        <p:spPr>
          <a:xfrm>
            <a:off x="6308420" y="1429707"/>
            <a:ext cx="5522249" cy="193951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Freihandform: Form 46">
            <a:extLst>
              <a:ext uri="{FF2B5EF4-FFF2-40B4-BE49-F238E27FC236}">
                <a16:creationId xmlns:a16="http://schemas.microsoft.com/office/drawing/2014/main" id="{2B172713-7389-46B7-858A-04C4ACD56E37}"/>
              </a:ext>
            </a:extLst>
          </p:cNvPr>
          <p:cNvSpPr/>
          <p:nvPr/>
        </p:nvSpPr>
        <p:spPr>
          <a:xfrm>
            <a:off x="10545758" y="1917301"/>
            <a:ext cx="828794" cy="978922"/>
          </a:xfrm>
          <a:custGeom>
            <a:avLst/>
            <a:gdLst>
              <a:gd name="connsiteX0" fmla="*/ 0 w 828794"/>
              <a:gd name="connsiteY0" fmla="*/ 0 h 978922"/>
              <a:gd name="connsiteX1" fmla="*/ 633984 w 828794"/>
              <a:gd name="connsiteY1" fmla="*/ 0 h 978922"/>
              <a:gd name="connsiteX2" fmla="*/ 633984 w 828794"/>
              <a:gd name="connsiteY2" fmla="*/ 125720 h 978922"/>
              <a:gd name="connsiteX3" fmla="*/ 828794 w 828794"/>
              <a:gd name="connsiteY3" fmla="*/ 149531 h 978922"/>
              <a:gd name="connsiteX4" fmla="*/ 727421 w 828794"/>
              <a:gd name="connsiteY4" fmla="*/ 978922 h 978922"/>
              <a:gd name="connsiteX5" fmla="*/ 4387 w 828794"/>
              <a:gd name="connsiteY5" fmla="*/ 890550 h 978922"/>
              <a:gd name="connsiteX6" fmla="*/ 6687 w 828794"/>
              <a:gd name="connsiteY6" fmla="*/ 871728 h 978922"/>
              <a:gd name="connsiteX7" fmla="*/ 0 w 828794"/>
              <a:gd name="connsiteY7" fmla="*/ 871728 h 97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8794" h="978922">
                <a:moveTo>
                  <a:pt x="0" y="0"/>
                </a:moveTo>
                <a:lnTo>
                  <a:pt x="633984" y="0"/>
                </a:lnTo>
                <a:lnTo>
                  <a:pt x="633984" y="125720"/>
                </a:lnTo>
                <a:lnTo>
                  <a:pt x="828794" y="149531"/>
                </a:lnTo>
                <a:lnTo>
                  <a:pt x="727421" y="978922"/>
                </a:lnTo>
                <a:lnTo>
                  <a:pt x="4387" y="890550"/>
                </a:lnTo>
                <a:lnTo>
                  <a:pt x="6687" y="871728"/>
                </a:lnTo>
                <a:lnTo>
                  <a:pt x="0" y="871728"/>
                </a:lnTo>
                <a:close/>
              </a:path>
            </a:pathLst>
          </a:custGeom>
          <a:solidFill>
            <a:srgbClr val="575756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82196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515D0A7-FF6F-4574-AEA6-9FF3514A1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3: Darstellung und Analyse der Daten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D905B8E3-8002-451B-8012-73327D277A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Post-</a:t>
            </a:r>
            <a:r>
              <a:rPr lang="de-DE" dirty="0" err="1"/>
              <a:t>processing</a:t>
            </a:r>
            <a:r>
              <a:rPr lang="de-DE" dirty="0"/>
              <a:t>: </a:t>
            </a:r>
            <a:r>
              <a:rPr lang="de-DE" dirty="0" err="1"/>
              <a:t>Graphical</a:t>
            </a:r>
            <a:r>
              <a:rPr lang="de-DE" dirty="0"/>
              <a:t> User Interface für die Analyse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B8205CAF-C3E6-48D6-A359-E8A6E6F02C56}"/>
              </a:ext>
            </a:extLst>
          </p:cNvPr>
          <p:cNvGrpSpPr/>
          <p:nvPr/>
        </p:nvGrpSpPr>
        <p:grpSpPr>
          <a:xfrm>
            <a:off x="8650900" y="1758575"/>
            <a:ext cx="2321900" cy="1758348"/>
            <a:chOff x="3981879" y="5239279"/>
            <a:chExt cx="1700069" cy="1271523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23AD525A-13DA-4D4C-B434-9E84817D7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2631" y="5290844"/>
              <a:ext cx="1523287" cy="1160356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E2E2A01C-63BE-450A-932F-56A71F04635E}"/>
                </a:ext>
              </a:extLst>
            </p:cNvPr>
            <p:cNvSpPr/>
            <p:nvPr/>
          </p:nvSpPr>
          <p:spPr>
            <a:xfrm>
              <a:off x="3981879" y="5239279"/>
              <a:ext cx="1700069" cy="1271523"/>
            </a:xfrm>
            <a:prstGeom prst="rect">
              <a:avLst/>
            </a:prstGeom>
            <a:noFill/>
            <a:ln w="12700" cmpd="sng">
              <a:solidFill>
                <a:srgbClr val="FF0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5E99C327-69C2-4AB7-86BD-5A847FDC2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99" y="1275705"/>
            <a:ext cx="6514815" cy="383256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722B16D-A86A-4846-9D2E-553DD5D704EB}"/>
              </a:ext>
            </a:extLst>
          </p:cNvPr>
          <p:cNvSpPr/>
          <p:nvPr/>
        </p:nvSpPr>
        <p:spPr>
          <a:xfrm>
            <a:off x="4753582" y="2181777"/>
            <a:ext cx="2069646" cy="111271"/>
          </a:xfrm>
          <a:prstGeom prst="rect">
            <a:avLst/>
          </a:prstGeom>
          <a:noFill/>
          <a:ln w="12700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2249D06-2D92-488C-916E-583B564F7D27}"/>
              </a:ext>
            </a:extLst>
          </p:cNvPr>
          <p:cNvSpPr/>
          <p:nvPr/>
        </p:nvSpPr>
        <p:spPr>
          <a:xfrm>
            <a:off x="464478" y="2181340"/>
            <a:ext cx="2069646" cy="111271"/>
          </a:xfrm>
          <a:prstGeom prst="rect">
            <a:avLst/>
          </a:prstGeom>
          <a:noFill/>
          <a:ln w="12700" cmpd="sng">
            <a:solidFill>
              <a:srgbClr val="00B05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DAA3EAC-906D-44B5-AA96-1620D2811BD0}"/>
              </a:ext>
            </a:extLst>
          </p:cNvPr>
          <p:cNvSpPr/>
          <p:nvPr/>
        </p:nvSpPr>
        <p:spPr>
          <a:xfrm>
            <a:off x="3492595" y="4406995"/>
            <a:ext cx="8600861" cy="2193186"/>
          </a:xfrm>
          <a:prstGeom prst="rect">
            <a:avLst/>
          </a:prstGeom>
          <a:noFill/>
          <a:ln w="12700" cmpd="sng">
            <a:solidFill>
              <a:srgbClr val="00B05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1F1B84B-D4CF-4B8C-B4C8-6690E915B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8648" y="4500787"/>
            <a:ext cx="2742482" cy="196154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B804793-89F2-4E5D-AB23-002C64E496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1049" y="4500787"/>
            <a:ext cx="2742482" cy="195041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31C37BA-022A-491A-AB43-8FC0948807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9223" y="4489659"/>
            <a:ext cx="2763671" cy="1954904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91FDA61E-07CD-4A2D-BA34-44CB31FCB0C5}"/>
              </a:ext>
            </a:extLst>
          </p:cNvPr>
          <p:cNvCxnSpPr/>
          <p:nvPr/>
        </p:nvCxnSpPr>
        <p:spPr>
          <a:xfrm>
            <a:off x="2179435" y="2292611"/>
            <a:ext cx="2880703" cy="211438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35E0DA36-0151-464B-9DCC-F73D4ABFF5D5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6823228" y="2236975"/>
            <a:ext cx="1827672" cy="4007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059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E85BBE2-30D7-4A22-A178-714BF9A3C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799"/>
            <a:ext cx="9753600" cy="1145163"/>
          </a:xfrm>
        </p:spPr>
        <p:txBody>
          <a:bodyPr>
            <a:noAutofit/>
          </a:bodyPr>
          <a:lstStyle/>
          <a:p>
            <a:r>
              <a:rPr lang="de-DE" sz="4400" b="1" dirty="0"/>
              <a:t>Demonstration / </a:t>
            </a:r>
            <a:br>
              <a:rPr lang="de-DE" sz="4400" b="1" dirty="0"/>
            </a:br>
            <a:r>
              <a:rPr lang="de-DE" sz="4400" b="1" dirty="0"/>
              <a:t>Zusammenfassung / Ausblick</a:t>
            </a:r>
          </a:p>
        </p:txBody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67B37D67-932D-4220-BBCF-A06A92923B18}"/>
              </a:ext>
            </a:extLst>
          </p:cNvPr>
          <p:cNvSpPr txBox="1">
            <a:spLocks/>
          </p:cNvSpPr>
          <p:nvPr/>
        </p:nvSpPr>
        <p:spPr bwMode="auto">
          <a:xfrm>
            <a:off x="564000" y="1710749"/>
            <a:ext cx="11064000" cy="4740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57200" rtl="0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2pPr>
            <a:lvl3pPr marL="11430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3pPr>
            <a:lvl4pPr marL="16002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4pPr>
            <a:lvl5pPr marL="20574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de-DE" sz="3200" kern="0" dirty="0"/>
              <a:t>Vorstellung der Applikation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3200" kern="0" dirty="0"/>
              <a:t>Rückblick auf Projektziele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3200" kern="0" dirty="0"/>
              <a:t>Ungenauigkeiten in Objektdetektion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3200" kern="0" dirty="0"/>
              <a:t>Verbesserungsvorschläge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734694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F94C9FF-111F-4B0B-88FB-40285AC12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Rückblick auf Projektziele</a:t>
            </a:r>
          </a:p>
        </p:txBody>
      </p:sp>
      <p:sp>
        <p:nvSpPr>
          <p:cNvPr id="9" name="Untertitel 8">
            <a:extLst>
              <a:ext uri="{FF2B5EF4-FFF2-40B4-BE49-F238E27FC236}">
                <a16:creationId xmlns:a16="http://schemas.microsoft.com/office/drawing/2014/main" id="{11B27470-70E6-40B6-A26A-589D18DAAC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Übersicht</a:t>
            </a:r>
          </a:p>
        </p:txBody>
      </p:sp>
      <p:pic>
        <p:nvPicPr>
          <p:cNvPr id="16" name="Grafik 1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E11ABE15-941D-4C84-83BC-AE179D0E5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" y="1823292"/>
            <a:ext cx="10800000" cy="321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712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55A78C5-BAC1-41EB-9E2D-CE0AECFD62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400" dirty="0"/>
              <a:t>Zeitlicher Versatz der Detektionsergebnisse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400" dirty="0"/>
              <a:t>Geometrische und Positionierungs-Ungenauigkeiten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400" dirty="0"/>
              <a:t>Fehler in Objektklassifizierung (Car, </a:t>
            </a:r>
            <a:r>
              <a:rPr lang="de-DE" sz="1400" dirty="0" err="1"/>
              <a:t>Pedestrian</a:t>
            </a:r>
            <a:r>
              <a:rPr lang="de-DE" sz="1400" dirty="0"/>
              <a:t>, etc.)</a:t>
            </a:r>
          </a:p>
        </p:txBody>
      </p:sp>
      <p:pic>
        <p:nvPicPr>
          <p:cNvPr id="8" name="Bildplatzhalter 7" descr="Ein Bild, das sitzend, dunkel, Licht, schwarz enthält.&#10;&#10;Automatisch generierte Beschreibung">
            <a:extLst>
              <a:ext uri="{FF2B5EF4-FFF2-40B4-BE49-F238E27FC236}">
                <a16:creationId xmlns:a16="http://schemas.microsoft.com/office/drawing/2014/main" id="{27B2C271-558C-496B-BEF0-97A7C9CE24A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9" t="35106" r="29797" b="2847"/>
          <a:stretch/>
        </p:blipFill>
        <p:spPr>
          <a:xfrm>
            <a:off x="824985" y="3058192"/>
            <a:ext cx="3830905" cy="3215667"/>
          </a:xfr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D2C9E2F-952A-42ED-AD08-C98265CEBFD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81687" y="6338434"/>
            <a:ext cx="5380801" cy="112766"/>
          </a:xfrm>
        </p:spPr>
        <p:txBody>
          <a:bodyPr/>
          <a:lstStyle/>
          <a:p>
            <a:r>
              <a:rPr lang="de-DE" dirty="0"/>
              <a:t>Abweichungen geometrischer Daten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515D0A7-FF6F-4574-AEA6-9FF3514A1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Zusammenfassung und Ausblick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D905B8E3-8002-451B-8012-73327D277A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Ungenauigkeiten in Objektdetektion</a:t>
            </a:r>
          </a:p>
        </p:txBody>
      </p:sp>
      <p:pic>
        <p:nvPicPr>
          <p:cNvPr id="7" name="Grafik 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4F49F5F8-08E1-4748-83D8-3F80C7ED7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088" y="2752840"/>
            <a:ext cx="5484683" cy="3585594"/>
          </a:xfrm>
          <a:prstGeom prst="rect">
            <a:avLst/>
          </a:prstGeom>
        </p:spPr>
      </p:pic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870BA28-656B-4159-8001-7EA57870F2A3}"/>
              </a:ext>
            </a:extLst>
          </p:cNvPr>
          <p:cNvSpPr txBox="1">
            <a:spLocks/>
          </p:cNvSpPr>
          <p:nvPr/>
        </p:nvSpPr>
        <p:spPr bwMode="auto">
          <a:xfrm>
            <a:off x="824985" y="6338434"/>
            <a:ext cx="5380801" cy="11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57200" rtl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SzPct val="100000"/>
              <a:buNone/>
              <a:defRPr sz="1000" b="0" i="1" baseline="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358775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4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719138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4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9500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4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39863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4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kern="0" dirty="0"/>
              <a:t>Ungenauigkeit in der Objektdetektion durch YOLO-Algorithmus</a:t>
            </a:r>
          </a:p>
        </p:txBody>
      </p:sp>
    </p:spTree>
    <p:extLst>
      <p:ext uri="{BB962C8B-B14F-4D97-AF65-F5344CB8AC3E}">
        <p14:creationId xmlns:p14="http://schemas.microsoft.com/office/powerpoint/2010/main" val="5661253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55A78C5-BAC1-41EB-9E2D-CE0AECFD62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600" dirty="0"/>
              <a:t>Bessere Hardware steigert Berechnungsgeschwindigkeit bei Objektdetektion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600" dirty="0"/>
              <a:t>Trainieren des YOLO-Algorithmus verbessert Objekt-Geometrie und -Positionierung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600" dirty="0"/>
              <a:t>Steigerung der allgemeinen Performance des Detektionsalgorithmus und weiterer Berechnungen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515D0A7-FF6F-4574-AEA6-9FF3514A1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Zusammenfassung und Ausblick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D905B8E3-8002-451B-8012-73327D277A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Verbesserungsvorschläge</a:t>
            </a:r>
          </a:p>
        </p:txBody>
      </p:sp>
    </p:spTree>
    <p:extLst>
      <p:ext uri="{BB962C8B-B14F-4D97-AF65-F5344CB8AC3E}">
        <p14:creationId xmlns:p14="http://schemas.microsoft.com/office/powerpoint/2010/main" val="4949157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0E922F4F-7884-440A-A263-BC1C7758B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9" name="Untertitel 8">
            <a:extLst>
              <a:ext uri="{FF2B5EF4-FFF2-40B4-BE49-F238E27FC236}">
                <a16:creationId xmlns:a16="http://schemas.microsoft.com/office/drawing/2014/main" id="{E071815F-75DD-4FC8-928C-32A7B6445C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1">
            <a:extLst>
              <a:ext uri="{FF2B5EF4-FFF2-40B4-BE49-F238E27FC236}">
                <a16:creationId xmlns:a16="http://schemas.microsoft.com/office/drawing/2014/main" id="{DF3035CC-8B21-462C-9B62-FDF49321B588}"/>
              </a:ext>
            </a:extLst>
          </p:cNvPr>
          <p:cNvSpPr txBox="1">
            <a:spLocks/>
          </p:cNvSpPr>
          <p:nvPr/>
        </p:nvSpPr>
        <p:spPr>
          <a:xfrm>
            <a:off x="632033" y="1770964"/>
            <a:ext cx="11064000" cy="4740451"/>
          </a:xfrm>
          <a:prstGeom prst="rect">
            <a:avLst/>
          </a:prstGeom>
        </p:spPr>
        <p:txBody>
          <a:bodyPr/>
          <a:lstStyle>
            <a:lvl1pPr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 b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58775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719138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9500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39863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de-DE" sz="3600" kern="0" dirty="0"/>
              <a:t>Vielen Dank.</a:t>
            </a:r>
          </a:p>
        </p:txBody>
      </p:sp>
    </p:spTree>
    <p:extLst>
      <p:ext uri="{BB962C8B-B14F-4D97-AF65-F5344CB8AC3E}">
        <p14:creationId xmlns:p14="http://schemas.microsoft.com/office/powerpoint/2010/main" val="2490837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F94C9FF-111F-4B0B-88FB-40285AC12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Projektziele</a:t>
            </a:r>
          </a:p>
        </p:txBody>
      </p:sp>
      <p:sp>
        <p:nvSpPr>
          <p:cNvPr id="9" name="Untertitel 8">
            <a:extLst>
              <a:ext uri="{FF2B5EF4-FFF2-40B4-BE49-F238E27FC236}">
                <a16:creationId xmlns:a16="http://schemas.microsoft.com/office/drawing/2014/main" id="{11B27470-70E6-40B6-A26A-589D18DAAC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Übersicht</a:t>
            </a:r>
          </a:p>
        </p:txBody>
      </p:sp>
      <p:pic>
        <p:nvPicPr>
          <p:cNvPr id="16" name="Grafik 1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E11ABE15-941D-4C84-83BC-AE179D0E5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" y="1823292"/>
            <a:ext cx="10800000" cy="321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303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Bildquellen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de-DE" dirty="0"/>
          </a:p>
          <a:p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E3A90E-8F21-44DD-9B17-FC6547D9515B}"/>
              </a:ext>
            </a:extLst>
          </p:cNvPr>
          <p:cNvSpPr txBox="1"/>
          <p:nvPr/>
        </p:nvSpPr>
        <p:spPr>
          <a:xfrm>
            <a:off x="676182" y="1087121"/>
            <a:ext cx="108396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[1] </a:t>
            </a:r>
            <a:r>
              <a:rPr lang="de-DE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https://carla.readthedocs.io/en/0.9.8/adv_rendering_options/</a:t>
            </a:r>
            <a:endParaRPr lang="de-DE" sz="1200" dirty="0"/>
          </a:p>
          <a:p>
            <a:r>
              <a:rPr lang="de-DE" sz="1200" dirty="0"/>
              <a:t>[2] </a:t>
            </a:r>
            <a:r>
              <a:rPr lang="de-DE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https://www.iihs.org/media/f6a24355-fe4b-4d71-bd19-0aab8b39aa7e/</a:t>
            </a:r>
            <a:r>
              <a:rPr lang="en-US" sz="12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TfEBAA</a:t>
            </a:r>
            <a:r>
              <a:rPr lang="en-US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/Ratings/Protocols/current/test/protocol pedestrian aeb.pdf</a:t>
            </a:r>
            <a:endParaRPr lang="en-US" sz="1200" dirty="0"/>
          </a:p>
          <a:p>
            <a:r>
              <a:rPr lang="de-DE" sz="1200" dirty="0"/>
              <a:t>[3] </a:t>
            </a:r>
            <a:r>
              <a:rPr lang="de-DE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https://d-nb.info/113647157X/34 </a:t>
            </a:r>
            <a:endParaRPr lang="de-DE" sz="1200" dirty="0"/>
          </a:p>
          <a:p>
            <a:r>
              <a:rPr lang="de-DE" sz="1200" dirty="0"/>
              <a:t>[4] </a:t>
            </a:r>
            <a:r>
              <a:rPr lang="de-DE" sz="1200" dirty="0">
                <a:hlinkClick r:id="rId5"/>
              </a:rPr>
              <a:t>https://www.youtube.com/watch?v=Hp8Dz-Zek2E</a:t>
            </a:r>
            <a:br>
              <a:rPr lang="de-DE" sz="1400" dirty="0"/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982828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F94C9FF-111F-4B0B-88FB-40285AC12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Projektziele</a:t>
            </a:r>
          </a:p>
        </p:txBody>
      </p:sp>
      <p:sp>
        <p:nvSpPr>
          <p:cNvPr id="9" name="Untertitel 8">
            <a:extLst>
              <a:ext uri="{FF2B5EF4-FFF2-40B4-BE49-F238E27FC236}">
                <a16:creationId xmlns:a16="http://schemas.microsoft.com/office/drawing/2014/main" id="{11B27470-70E6-40B6-A26A-589D18DAAC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Übersicht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11ABE15-941D-4C84-83BC-AE179D0E5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600" y="1408666"/>
            <a:ext cx="10800000" cy="4040667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0AC0E467-3622-46F7-93AB-761E177ED4E2}"/>
              </a:ext>
            </a:extLst>
          </p:cNvPr>
          <p:cNvSpPr txBox="1"/>
          <p:nvPr/>
        </p:nvSpPr>
        <p:spPr>
          <a:xfrm>
            <a:off x="4543951" y="4830051"/>
            <a:ext cx="63722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TP-1: Simulation NCAP-Testszenario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TP-2: Objektdetektion mit Kamerasensor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TP-3: Graphische Darstellung der Objekte / Datenanalyse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DE" dirty="0"/>
          </a:p>
          <a:p>
            <a:r>
              <a:rPr lang="de-DE" dirty="0">
                <a:sym typeface="Wingdings" panose="05000000000000000000" pitchFamily="2" charset="2"/>
              </a:rPr>
              <a:t> IEEE-Veröffentlichung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0494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80C145D-5686-4990-A324-8875C9B2F8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de-DE" sz="3200" dirty="0"/>
              <a:t>Teamstruktur / Aufgabenverteilung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3200" dirty="0"/>
              <a:t>Zeit- / Projektstrukturplan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E85BBE2-30D7-4A22-A178-714BF9A3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4400" b="1" dirty="0"/>
              <a:t>Projektorganisation</a:t>
            </a:r>
          </a:p>
        </p:txBody>
      </p:sp>
    </p:spTree>
    <p:extLst>
      <p:ext uri="{BB962C8B-B14F-4D97-AF65-F5344CB8AC3E}">
        <p14:creationId xmlns:p14="http://schemas.microsoft.com/office/powerpoint/2010/main" val="1025830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C9EE68F-745B-4A6F-9C0E-9C9C9A8A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Projektorganisation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1280A78D-57EA-4268-8025-0003C6FF93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Teamstruktur und Aufgabenverteilung</a:t>
            </a: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340D2B57-907E-4EF8-8A91-458CE4006B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9544175"/>
              </p:ext>
            </p:extLst>
          </p:nvPr>
        </p:nvGraphicFramePr>
        <p:xfrm>
          <a:off x="746106" y="1037815"/>
          <a:ext cx="11231965" cy="5100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8463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C9EE68F-745B-4A6F-9C0E-9C9C9A8A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Projektorganisation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1280A78D-57EA-4268-8025-0003C6FF93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Zeit-  und Projektstrukturplan</a:t>
            </a:r>
          </a:p>
        </p:txBody>
      </p:sp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34586CDE-9D63-4B37-8E12-883EAC6AC4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956"/>
          <a:stretch/>
        </p:blipFill>
        <p:spPr>
          <a:xfrm>
            <a:off x="5364480" y="1330446"/>
            <a:ext cx="6639069" cy="490178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060883E-6442-4EFB-BDEC-9BBA27BC3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" y="1330446"/>
            <a:ext cx="4932780" cy="490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90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E85BBE2-30D7-4A22-A178-714BF9A3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4400" b="1" dirty="0"/>
              <a:t>TP1: Simulation Testszenario</a:t>
            </a:r>
          </a:p>
        </p:txBody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67B37D67-932D-4220-BBCF-A06A92923B18}"/>
              </a:ext>
            </a:extLst>
          </p:cNvPr>
          <p:cNvSpPr txBox="1">
            <a:spLocks/>
          </p:cNvSpPr>
          <p:nvPr/>
        </p:nvSpPr>
        <p:spPr bwMode="auto">
          <a:xfrm>
            <a:off x="564000" y="1710749"/>
            <a:ext cx="11064000" cy="4740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57200" rtl="0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2pPr>
            <a:lvl3pPr marL="11430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3pPr>
            <a:lvl4pPr marL="16002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4pPr>
            <a:lvl5pPr marL="20574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de-DE" sz="3200" kern="0" dirty="0"/>
              <a:t>CARLA 0.9.8 Simulator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3200" kern="0" dirty="0"/>
              <a:t>NCAP-Test CPNC-50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3200" kern="0" dirty="0"/>
              <a:t>Generierung GT-Daten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3200" kern="0" dirty="0"/>
              <a:t>Publizieren GT-Daten in 2 Topics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666925678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Bildschirm">
  <a:themeElements>
    <a:clrScheme name="THI Farbschema">
      <a:dk1>
        <a:srgbClr val="005A9B"/>
      </a:dk1>
      <a:lt1>
        <a:sysClr val="window" lastClr="FFFFFF"/>
      </a:lt1>
      <a:dk2>
        <a:srgbClr val="000000"/>
      </a:dk2>
      <a:lt2>
        <a:srgbClr val="FFFFFF"/>
      </a:lt2>
      <a:accent1>
        <a:srgbClr val="005A9B"/>
      </a:accent1>
      <a:accent2>
        <a:srgbClr val="007382"/>
      </a:accent2>
      <a:accent3>
        <a:srgbClr val="009BCD"/>
      </a:accent3>
      <a:accent4>
        <a:srgbClr val="96BE00"/>
      </a:accent4>
      <a:accent5>
        <a:srgbClr val="009664"/>
      </a:accent5>
      <a:accent6>
        <a:srgbClr val="E6320F"/>
      </a:accent6>
      <a:hlink>
        <a:srgbClr val="005A9B"/>
      </a:hlink>
      <a:folHlink>
        <a:srgbClr val="009BCD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I Präsentation Template EI_16_9.potx" id="{A1CACD98-BA8B-49BB-958E-2A5526537EE8}" vid="{675FF09B-4DFB-4C38-8B6B-DC26BE18309D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8AB19A0A86D2148BE9E8CA48E53677F" ma:contentTypeVersion="2" ma:contentTypeDescription="Ein neues Dokument erstellen." ma:contentTypeScope="" ma:versionID="1b1666d69cc311cc1466d4f987507387">
  <xsd:schema xmlns:xsd="http://www.w3.org/2001/XMLSchema" xmlns:xs="http://www.w3.org/2001/XMLSchema" xmlns:p="http://schemas.microsoft.com/office/2006/metadata/properties" xmlns:ns2="bfb11438-62cb-48e0-8e08-adb7b8077717" xmlns:ns3="3ea1445a-e6f2-4b21-90f1-4e4a5aca6572" xmlns:ns4="bb6f2568-2a10-4a56-89e3-032448edb678" targetNamespace="http://schemas.microsoft.com/office/2006/metadata/properties" ma:root="true" ma:fieldsID="0e5e9971a397e5231bf4c82372384882" ns2:_="" ns3:_="" ns4:_="">
    <xsd:import namespace="bfb11438-62cb-48e0-8e08-adb7b8077717"/>
    <xsd:import namespace="3ea1445a-e6f2-4b21-90f1-4e4a5aca6572"/>
    <xsd:import namespace="bb6f2568-2a10-4a56-89e3-032448edb678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Kategorie"/>
                <xsd:element ref="ns4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b11438-62cb-48e0-8e08-adb7b8077717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Beständige ID" ma:description="ID beim Hinzufügen beibehalten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a1445a-e6f2-4b21-90f1-4e4a5aca6572" elementFormDefault="qualified">
    <xsd:import namespace="http://schemas.microsoft.com/office/2006/documentManagement/types"/>
    <xsd:import namespace="http://schemas.microsoft.com/office/infopath/2007/PartnerControls"/>
    <xsd:element name="Kategorie" ma:index="11" ma:displayName="Kategorie" ma:default="NEU" ma:format="Dropdown" ma:internalName="Kategorie">
      <xsd:simpleType>
        <xsd:restriction base="dms:Choice">
          <xsd:enumeration value="NEU"/>
          <xsd:enumeration value="Vorlagen Briefe"/>
          <xsd:enumeration value="Lageplan"/>
          <xsd:enumeration value="Logos"/>
          <xsd:enumeration value="Vorlagen Präsentationen 4:3"/>
          <xsd:enumeration value="Vorlagen Präsentationen 16:9"/>
          <xsd:enumeration value="Plakate"/>
          <xsd:enumeration value="Leitfäden"/>
          <xsd:enumeration value="TH Intern"/>
          <xsd:enumeration value="Hochschulpräsentationen"/>
          <xsd:enumeration value="Webhandbuch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6f2568-2a10-4a56-89e3-032448edb67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Kategorie xmlns="3ea1445a-e6f2-4b21-90f1-4e4a5aca6572">Vorlagen Präsentationen 16:9</Kategorie>
    <_dlc_DocId xmlns="bfb11438-62cb-48e0-8e08-adb7b8077717">4ZPPNAQV5EQV-6530471-138</_dlc_DocId>
    <_dlc_DocIdUrl xmlns="bfb11438-62cb-48e0-8e08-adb7b8077717">
      <Url>https://mythi.de/_layouts/15/DocIdRedir.aspx?ID=4ZPPNAQV5EQV-6530471-138</Url>
      <Description>4ZPPNAQV5EQV-6530471-138</Description>
    </_dlc_DocIdUrl>
  </documentManagement>
</p:properties>
</file>

<file path=customXml/itemProps1.xml><?xml version="1.0" encoding="utf-8"?>
<ds:datastoreItem xmlns:ds="http://schemas.openxmlformats.org/officeDocument/2006/customXml" ds:itemID="{83A63781-5B6D-4052-B74C-BB6AD1F5A19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78977DD-B7FC-4290-8D6B-B6CD32B1CBC6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FB5C2B64-3F14-403F-BDAB-D499D02BAF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b11438-62cb-48e0-8e08-adb7b8077717"/>
    <ds:schemaRef ds:uri="3ea1445a-e6f2-4b21-90f1-4e4a5aca6572"/>
    <ds:schemaRef ds:uri="bb6f2568-2a10-4a56-89e3-032448edb6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773FAB2D-EFAE-4612-B6A1-357114B11EBA}">
  <ds:schemaRefs>
    <ds:schemaRef ds:uri="http://schemas.microsoft.com/office/2006/metadata/properties"/>
    <ds:schemaRef ds:uri="http://schemas.microsoft.com/office/infopath/2007/PartnerControls"/>
    <ds:schemaRef ds:uri="3ea1445a-e6f2-4b21-90f1-4e4a5aca6572"/>
    <ds:schemaRef ds:uri="bfb11438-62cb-48e0-8e08-adb7b807771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THI Präsentation Template EI_16_9</Template>
  <TotalTime>0</TotalTime>
  <Words>1577</Words>
  <Application>Microsoft Office PowerPoint</Application>
  <PresentationFormat>Breitbild</PresentationFormat>
  <Paragraphs>349</Paragraphs>
  <Slides>40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Wingdings</vt:lpstr>
      <vt:lpstr>Benutzerdefiniertes Design</vt:lpstr>
      <vt:lpstr>1_Bildschirm</vt:lpstr>
      <vt:lpstr>PowerPoint-Präsentation</vt:lpstr>
      <vt:lpstr>Übersicht</vt:lpstr>
      <vt:lpstr>Projektziele</vt:lpstr>
      <vt:lpstr>Projektziele</vt:lpstr>
      <vt:lpstr>Projektziele</vt:lpstr>
      <vt:lpstr>Projektorganisation</vt:lpstr>
      <vt:lpstr>Projektorganisation</vt:lpstr>
      <vt:lpstr>Projektorganisation</vt:lpstr>
      <vt:lpstr>TP1: Simulation Testszenario</vt:lpstr>
      <vt:lpstr>Teilprojekt 1: Simulation NCAP-Testszenario</vt:lpstr>
      <vt:lpstr>Teilprojekt 1: Simulation NCAP-Testszenario</vt:lpstr>
      <vt:lpstr>Teilprojekt 1: Simulation NCAP-Testszenario</vt:lpstr>
      <vt:lpstr>Teilprojekt 1: Simulation NCAP-Testszenario</vt:lpstr>
      <vt:lpstr>Teilprojekt 1: Simulation NCAP-Testszenario</vt:lpstr>
      <vt:lpstr>Teilprojekt 1: Simulation NCAP-Testszenario</vt:lpstr>
      <vt:lpstr>TP2: Objektdetektion mit Kamerasensor</vt:lpstr>
      <vt:lpstr>Teilprojekt 2: Objektdetektion mit Kamerasensor</vt:lpstr>
      <vt:lpstr>Teilprojekt 2: Objektdetektion mit Kamerasensor</vt:lpstr>
      <vt:lpstr>Teilprojekt 2: Objektdetektion mit Kamerasensor</vt:lpstr>
      <vt:lpstr>Teilprojekt 2: Objektdetektion mit Kamerasensor</vt:lpstr>
      <vt:lpstr>Teilprojekt 2: Objektdetektion mit Kamerasensor</vt:lpstr>
      <vt:lpstr>Teilprojekt 2: Objektdetektion mit Kamerasensor</vt:lpstr>
      <vt:lpstr>Teilprojekt 2: Objektdetektion mit Kamerasensor</vt:lpstr>
      <vt:lpstr>Teilprojekt 2: Objektdetektion mit Kamerasensor</vt:lpstr>
      <vt:lpstr>Teilprojekt 2: Objektdetektion mit Kamerasensor</vt:lpstr>
      <vt:lpstr>Teilprojekt 2: Objektdetektion mit Kamerasensor</vt:lpstr>
      <vt:lpstr>Teilprojekt 2: Objektdetektion mit Kamerasensor</vt:lpstr>
      <vt:lpstr>Teilprojekt 2: Objektdetektion mit Kamerasensor</vt:lpstr>
      <vt:lpstr>TP3: Darstellung und Analyse</vt:lpstr>
      <vt:lpstr>Teilprojekt 3: Darstellung und Analyse der Daten</vt:lpstr>
      <vt:lpstr>Teilprojekt 3: Darstellung und Analyse der Daten</vt:lpstr>
      <vt:lpstr>Teilprojekt 3: Darstellung und Analyse der Daten</vt:lpstr>
      <vt:lpstr>Teilprojekt 3: Darstellung und Analyse der Daten</vt:lpstr>
      <vt:lpstr>Teilprojekt 3: Darstellung und Analyse der Daten</vt:lpstr>
      <vt:lpstr>Demonstration /  Zusammenfassung / Ausblick</vt:lpstr>
      <vt:lpstr>Rückblick auf Projektziele</vt:lpstr>
      <vt:lpstr>Zusammenfassung und Ausblick</vt:lpstr>
      <vt:lpstr>Zusammenfassung und Ausblick</vt:lpstr>
      <vt:lpstr>PowerPoint-Präsentation</vt:lpstr>
      <vt:lpstr>Bildquellen</vt:lpstr>
    </vt:vector>
  </TitlesOfParts>
  <Company>Technische Hochschule Ingolstadt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Christoph Zach</dc:creator>
  <cp:lastModifiedBy>Christoph Zach</cp:lastModifiedBy>
  <cp:revision>72</cp:revision>
  <cp:lastPrinted>2018-04-09T18:27:12Z</cp:lastPrinted>
  <dcterms:created xsi:type="dcterms:W3CDTF">2020-06-02T13:18:30Z</dcterms:created>
  <dcterms:modified xsi:type="dcterms:W3CDTF">2020-07-01T06:45:17Z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0x01010078AB19A0A86D2148BE9E8CA48E53677F</vt:lpwstr>
  </property>
  <property fmtid="{D5CDD505-2E9C-101B-9397-08002B2CF9AE}" pid="3" name="_dlc_DocIdItemGuid">
    <vt:lpwstr>7ade9c52-4ba0-48a0-b751-d184b8e445ad</vt:lpwstr>
  </property>
</Properties>
</file>